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8"/>
  </p:notesMasterIdLst>
  <p:sldIdLst>
    <p:sldId id="256" r:id="rId2"/>
    <p:sldId id="264" r:id="rId3"/>
    <p:sldId id="266" r:id="rId4"/>
    <p:sldId id="262" r:id="rId5"/>
    <p:sldId id="263" r:id="rId6"/>
    <p:sldId id="265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5151"/>
    <a:srgbClr val="FFFF00"/>
    <a:srgbClr val="AA1A02"/>
    <a:srgbClr val="E52303"/>
    <a:srgbClr val="FA062F"/>
    <a:srgbClr val="CDA9A5"/>
    <a:srgbClr val="C7EF33"/>
    <a:srgbClr val="009900"/>
    <a:srgbClr val="523363"/>
    <a:srgbClr val="AB4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3636" autoAdjust="0"/>
  </p:normalViewPr>
  <p:slideViewPr>
    <p:cSldViewPr>
      <p:cViewPr varScale="1">
        <p:scale>
          <a:sx n="100" d="100"/>
          <a:sy n="100" d="100"/>
        </p:scale>
        <p:origin x="29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cassi\OneDrive\Documentos\ANIS\presta&#231;&#227;o%20de%20contas\graficos%20utilizados%20presta&#231;&#227;o%20contas_Ani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package" Target="../embeddings/Microsoft_Excel_Worksheet3.xlsx"/><Relationship Id="rId4" Type="http://schemas.openxmlformats.org/officeDocument/2006/relationships/image" Target="../media/image8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pt-BR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Período</a:t>
            </a:r>
            <a:r>
              <a:rPr lang="pt-BR" sz="2400" b="1" baseline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2015 </a:t>
            </a:r>
            <a:r>
              <a:rPr lang="pt-BR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Planilha1!$C$1</c:f>
              <c:strCache>
                <c:ptCount val="1"/>
                <c:pt idx="0">
                  <c:v>Novos Associados</c:v>
                </c:pt>
              </c:strCache>
            </c:strRef>
          </c:tx>
          <c:spPr>
            <a:gradFill flip="none" rotWithShape="1">
              <a:gsLst>
                <a:gs pos="0">
                  <a:srgbClr val="8AC4A7">
                    <a:lumMod val="40000"/>
                    <a:lumOff val="60000"/>
                  </a:srgbClr>
                </a:gs>
                <a:gs pos="0">
                  <a:srgbClr val="8AC4A7">
                    <a:lumMod val="95000"/>
                    <a:lumOff val="5000"/>
                  </a:srgbClr>
                </a:gs>
                <a:gs pos="100000">
                  <a:srgbClr val="009900"/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rgbClr val="9ACD4C">
                  <a:lumMod val="50000"/>
                </a:srgb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Planilha1!$B$2:$B$6</c:f>
              <c:strCache>
                <c:ptCount val="5"/>
                <c:pt idx="0">
                  <c:v>2015 a 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strCache>
            </c:strRef>
          </c:cat>
          <c:val>
            <c:numRef>
              <c:f>Planilha1!$C$2:$C$6</c:f>
              <c:numCache>
                <c:formatCode>General</c:formatCode>
                <c:ptCount val="5"/>
                <c:pt idx="0">
                  <c:v>70</c:v>
                </c:pt>
                <c:pt idx="1">
                  <c:v>52</c:v>
                </c:pt>
                <c:pt idx="2">
                  <c:v>123</c:v>
                </c:pt>
                <c:pt idx="3">
                  <c:v>184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25-48A2-9FA5-A36D0AC220E3}"/>
            </c:ext>
          </c:extLst>
        </c:ser>
        <c:ser>
          <c:idx val="1"/>
          <c:order val="1"/>
          <c:tx>
            <c:strRef>
              <c:f>Planilha1!$D$1</c:f>
              <c:strCache>
                <c:ptCount val="1"/>
                <c:pt idx="0">
                  <c:v>Total Associados</c:v>
                </c:pt>
              </c:strCache>
            </c:strRef>
          </c:tx>
          <c:spPr>
            <a:gradFill flip="none" rotWithShape="1">
              <a:gsLst>
                <a:gs pos="0">
                  <a:srgbClr val="E52303"/>
                </a:gs>
                <a:gs pos="93000">
                  <a:srgbClr val="FAA93A">
                    <a:lumMod val="97000"/>
                    <a:lumOff val="3000"/>
                  </a:srgbClr>
                </a:gs>
                <a:gs pos="100000">
                  <a:srgbClr val="FAA93A">
                    <a:lumMod val="60000"/>
                    <a:lumOff val="40000"/>
                  </a:srgbClr>
                </a:gs>
              </a:gsLst>
              <a:lin ang="16200000" scaled="1"/>
              <a:tileRect/>
            </a:gradFill>
            <a:ln>
              <a:solidFill>
                <a:srgbClr val="9ACD4C">
                  <a:lumMod val="50000"/>
                </a:srgbClr>
              </a:solidFill>
            </a:ln>
            <a:effectLst/>
          </c:spPr>
          <c:invertIfNegative val="0"/>
          <c:dLbls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432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432-4614-97F6-655109E6D9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Planilha1!$B$2:$B$6</c:f>
              <c:strCache>
                <c:ptCount val="5"/>
                <c:pt idx="0">
                  <c:v>2015 a 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strCache>
            </c:strRef>
          </c:cat>
          <c:val>
            <c:numRef>
              <c:f>Planilha1!$D$2:$D$6</c:f>
              <c:numCache>
                <c:formatCode>General</c:formatCode>
                <c:ptCount val="5"/>
                <c:pt idx="0">
                  <c:v>70</c:v>
                </c:pt>
                <c:pt idx="1">
                  <c:v>122</c:v>
                </c:pt>
                <c:pt idx="2">
                  <c:v>245</c:v>
                </c:pt>
                <c:pt idx="3">
                  <c:v>429</c:v>
                </c:pt>
                <c:pt idx="4">
                  <c:v>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25-48A2-9FA5-A36D0AC22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4106351"/>
        <c:axId val="2064106767"/>
      </c:barChart>
      <c:catAx>
        <c:axId val="206410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64106767"/>
        <c:crosses val="autoZero"/>
        <c:auto val="1"/>
        <c:lblAlgn val="ctr"/>
        <c:lblOffset val="100"/>
        <c:noMultiLvlLbl val="0"/>
      </c:catAx>
      <c:valAx>
        <c:axId val="20641067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t-BR"/>
          </a:p>
        </c:txPr>
        <c:crossAx val="2064106351"/>
        <c:crosses val="autoZero"/>
        <c:crossBetween val="between"/>
      </c:valAx>
      <c:spPr>
        <a:gradFill flip="none" rotWithShape="1">
          <a:gsLst>
            <a:gs pos="0">
              <a:srgbClr val="FAA93A">
                <a:lumMod val="5000"/>
                <a:lumOff val="95000"/>
              </a:srgbClr>
            </a:gs>
            <a:gs pos="74000">
              <a:srgbClr val="FAA93A">
                <a:lumMod val="45000"/>
                <a:lumOff val="55000"/>
              </a:srgbClr>
            </a:gs>
            <a:gs pos="83000">
              <a:srgbClr val="FAA93A">
                <a:lumMod val="45000"/>
                <a:lumOff val="55000"/>
              </a:srgbClr>
            </a:gs>
            <a:gs pos="100000">
              <a:srgbClr val="FAA93A">
                <a:lumMod val="30000"/>
                <a:lumOff val="70000"/>
              </a:srgbClr>
            </a:gs>
          </a:gsLst>
          <a:lin ang="5400000" scaled="1"/>
          <a:tileRect/>
        </a:gradFill>
        <a:ln>
          <a:noFill/>
        </a:ln>
        <a:effectLst>
          <a:outerShdw blurRad="50800" dist="50800" dir="5400000" algn="ctr" rotWithShape="0">
            <a:srgbClr val="B258D3">
              <a:lumMod val="60000"/>
              <a:lumOff val="40000"/>
            </a:srgbClr>
          </a:outerShdw>
        </a:effectLst>
      </c:spPr>
    </c:plotArea>
    <c:legend>
      <c:legendPos val="b"/>
      <c:overlay val="0"/>
      <c:spPr>
        <a:gradFill>
          <a:gsLst>
            <a:gs pos="87500">
              <a:srgbClr val="7AFF7A"/>
            </a:gs>
            <a:gs pos="75000">
              <a:srgbClr val="8DFF8D"/>
            </a:gs>
            <a:gs pos="50000">
              <a:srgbClr val="B3FFB3"/>
            </a:gs>
            <a:gs pos="0">
              <a:sysClr val="window" lastClr="FFFFFF"/>
            </a:gs>
            <a:gs pos="100000">
              <a:srgbClr val="66FF66"/>
            </a:gs>
          </a:gsLst>
          <a:path path="circle">
            <a:fillToRect l="50000" t="50000" r="50000" b="50000"/>
          </a:path>
        </a:gradFill>
        <a:ln>
          <a:solidFill>
            <a:sysClr val="windowText" lastClr="000000">
              <a:lumMod val="75000"/>
              <a:lumOff val="25000"/>
            </a:sysClr>
          </a:solidFill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gradFill flip="none" rotWithShape="1">
      <a:gsLst>
        <a:gs pos="87500">
          <a:srgbClr val="7AFF7A"/>
        </a:gs>
        <a:gs pos="75000">
          <a:srgbClr val="8DFF8D"/>
        </a:gs>
        <a:gs pos="50000">
          <a:srgbClr val="B3FFB3"/>
        </a:gs>
        <a:gs pos="0">
          <a:sysClr val="window" lastClr="FFFFFF"/>
        </a:gs>
        <a:gs pos="100000">
          <a:srgbClr val="66FF66"/>
        </a:gs>
      </a:gsLst>
      <a:path path="circle">
        <a:fillToRect l="50000" t="50000" r="50000" b="50000"/>
      </a:path>
      <a:tileRect/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outerShdw blurRad="50800" dist="50800" dir="5400000" algn="ctr" rotWithShape="0">
        <a:srgbClr val="FF0066"/>
      </a:outerShdw>
      <a:softEdge rad="317500"/>
    </a:effectLst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Planilha3!$C$2</c:f>
              <c:strCache>
                <c:ptCount val="1"/>
                <c:pt idx="0">
                  <c:v>2021</c:v>
                </c:pt>
              </c:strCache>
            </c:strRef>
          </c:tx>
          <c:spPr>
            <a:gradFill flip="none" rotWithShape="1">
              <a:gsLst>
                <a:gs pos="0">
                  <a:srgbClr val="8AC4A7">
                    <a:lumMod val="89000"/>
                  </a:srgbClr>
                </a:gs>
                <a:gs pos="23000">
                  <a:srgbClr val="8AC4A7">
                    <a:lumMod val="89000"/>
                  </a:srgbClr>
                </a:gs>
                <a:gs pos="69000">
                  <a:srgbClr val="8AC4A7">
                    <a:lumMod val="75000"/>
                  </a:srgbClr>
                </a:gs>
                <a:gs pos="97000">
                  <a:srgbClr val="8AC4A7">
                    <a:lumMod val="7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134770">
                  <a:lumMod val="50000"/>
                </a:srgbClr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-8.4875679231135856E-2"/>
                  <c:y val="-1.6912123919260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B6C-42BB-8152-FF1EA5AD5319}"/>
                </c:ext>
              </c:extLst>
            </c:dLbl>
            <c:dLbl>
              <c:idx val="2"/>
              <c:layout>
                <c:manualLayout>
                  <c:x val="6.849616218653069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B6C-42BB-8152-FF1EA5AD5319}"/>
                </c:ext>
              </c:extLst>
            </c:dLbl>
            <c:dLbl>
              <c:idx val="4"/>
              <c:layout>
                <c:manualLayout>
                  <c:x val="5.9561880162200603E-3"/>
                  <c:y val="-4.1072300946774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B6C-42BB-8152-FF1EA5AD5319}"/>
                </c:ext>
              </c:extLst>
            </c:dLbl>
            <c:spPr>
              <a:noFill/>
              <a:ln>
                <a:solidFill>
                  <a:srgbClr val="134770">
                    <a:lumMod val="50000"/>
                  </a:srgb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rgbClr val="134770">
                          <a:lumMod val="50000"/>
                        </a:srgb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Planilha3!$B$3:$B$7</c:f>
              <c:strCache>
                <c:ptCount val="5"/>
                <c:pt idx="0">
                  <c:v>SALDO EM CONTA CORRENTE ANO ANTERIOR</c:v>
                </c:pt>
                <c:pt idx="1">
                  <c:v>CONTRIBUIÇÕES + ANUIDADES</c:v>
                </c:pt>
                <c:pt idx="2">
                  <c:v>DESPESAS/ CREDITOS / INVESTIMENTOS</c:v>
                </c:pt>
                <c:pt idx="3">
                  <c:v>SALDO CONTA CORRENTE DEZEMBRO 21/ 22</c:v>
                </c:pt>
                <c:pt idx="4">
                  <c:v>SALDO POUPANÇA DEZEMBRO 21/ 22</c:v>
                </c:pt>
              </c:strCache>
            </c:strRef>
          </c:cat>
          <c:val>
            <c:numRef>
              <c:f>Planilha3!$C$3:$C$7</c:f>
              <c:numCache>
                <c:formatCode>#,##0.00</c:formatCode>
                <c:ptCount val="5"/>
                <c:pt idx="0">
                  <c:v>20077.840000000004</c:v>
                </c:pt>
                <c:pt idx="1">
                  <c:v>101220.31</c:v>
                </c:pt>
                <c:pt idx="2">
                  <c:v>109548.15000000001</c:v>
                </c:pt>
                <c:pt idx="3">
                  <c:v>2765</c:v>
                </c:pt>
                <c:pt idx="4">
                  <c:v>8985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6C-42BB-8152-FF1EA5AD5319}"/>
            </c:ext>
          </c:extLst>
        </c:ser>
        <c:ser>
          <c:idx val="1"/>
          <c:order val="1"/>
          <c:tx>
            <c:strRef>
              <c:f>Planilha3!$D$2</c:f>
              <c:strCache>
                <c:ptCount val="1"/>
                <c:pt idx="0">
                  <c:v>2022</c:v>
                </c:pt>
              </c:strCache>
            </c:strRef>
          </c:tx>
          <c:spPr>
            <a:gradFill flip="none" rotWithShape="1">
              <a:gsLst>
                <a:gs pos="0">
                  <a:srgbClr val="FAA93A">
                    <a:lumMod val="89000"/>
                  </a:srgbClr>
                </a:gs>
                <a:gs pos="23000">
                  <a:srgbClr val="FAA93A">
                    <a:lumMod val="89000"/>
                  </a:srgbClr>
                </a:gs>
                <a:gs pos="69000">
                  <a:srgbClr val="FAA93A">
                    <a:lumMod val="75000"/>
                  </a:srgbClr>
                </a:gs>
                <a:gs pos="97000">
                  <a:srgbClr val="FAA93A">
                    <a:lumMod val="7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cmpd="dbl"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4.1693316113540421E-2"/>
                  <c:y val="2.4160177027513561E-3"/>
                </c:manualLayout>
              </c:layout>
              <c:spPr>
                <a:noFill/>
                <a:ln>
                  <a:solidFill>
                    <a:srgbClr val="134770">
                      <a:lumMod val="50000"/>
                    </a:srgb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r">
                    <a:defRPr sz="12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B6C-42BB-8152-FF1EA5AD5319}"/>
                </c:ext>
              </c:extLst>
            </c:dLbl>
            <c:dLbl>
              <c:idx val="1"/>
              <c:layout>
                <c:manualLayout>
                  <c:x val="3.4248081093265346E-2"/>
                  <c:y val="-1.4496106216508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B6C-42BB-8152-FF1EA5AD5319}"/>
                </c:ext>
              </c:extLst>
            </c:dLbl>
            <c:dLbl>
              <c:idx val="2"/>
              <c:layout>
                <c:manualLayout>
                  <c:x val="0.110189478300071"/>
                  <c:y val="4.832035405502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6C-42BB-8152-FF1EA5AD5319}"/>
                </c:ext>
              </c:extLst>
            </c:dLbl>
            <c:dLbl>
              <c:idx val="4"/>
              <c:layout>
                <c:manualLayout>
                  <c:x val="3.2759034089210222E-2"/>
                  <c:y val="-7.24805310825442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B6C-42BB-8152-FF1EA5AD5319}"/>
                </c:ext>
              </c:extLst>
            </c:dLbl>
            <c:spPr>
              <a:noFill/>
              <a:ln>
                <a:solidFill>
                  <a:srgbClr val="134770">
                    <a:lumMod val="50000"/>
                  </a:srgb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rgbClr val="134770">
                          <a:lumMod val="50000"/>
                        </a:srgb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Planilha3!$B$3:$B$7</c:f>
              <c:strCache>
                <c:ptCount val="5"/>
                <c:pt idx="0">
                  <c:v>SALDO EM CONTA CORRENTE ANO ANTERIOR</c:v>
                </c:pt>
                <c:pt idx="1">
                  <c:v>CONTRIBUIÇÕES + ANUIDADES</c:v>
                </c:pt>
                <c:pt idx="2">
                  <c:v>DESPESAS/ CREDITOS / INVESTIMENTOS</c:v>
                </c:pt>
                <c:pt idx="3">
                  <c:v>SALDO CONTA CORRENTE DEZEMBRO 21/ 22</c:v>
                </c:pt>
                <c:pt idx="4">
                  <c:v>SALDO POUPANÇA DEZEMBRO 21/ 22</c:v>
                </c:pt>
              </c:strCache>
            </c:strRef>
          </c:cat>
          <c:val>
            <c:numRef>
              <c:f>Planilha3!$D$3:$D$7</c:f>
              <c:numCache>
                <c:formatCode>#,##0.00</c:formatCode>
                <c:ptCount val="5"/>
                <c:pt idx="0">
                  <c:v>11750</c:v>
                </c:pt>
                <c:pt idx="1">
                  <c:v>103075</c:v>
                </c:pt>
                <c:pt idx="2">
                  <c:v>100625</c:v>
                </c:pt>
                <c:pt idx="3">
                  <c:v>12818.42</c:v>
                </c:pt>
                <c:pt idx="4">
                  <c:v>3919.26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6C-42BB-8152-FF1EA5AD53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78761567"/>
        <c:axId val="1278759903"/>
      </c:barChart>
      <c:catAx>
        <c:axId val="1278761567"/>
        <c:scaling>
          <c:orientation val="minMax"/>
        </c:scaling>
        <c:delete val="0"/>
        <c:axPos val="b"/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78759903"/>
        <c:crossesAt val="1000"/>
        <c:auto val="1"/>
        <c:lblAlgn val="ctr"/>
        <c:lblOffset val="100"/>
        <c:noMultiLvlLbl val="0"/>
      </c:catAx>
      <c:valAx>
        <c:axId val="1278759903"/>
        <c:scaling>
          <c:orientation val="minMax"/>
          <c:max val="110000"/>
          <c:min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78761567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161568048568727"/>
          <c:y val="0.93013124112541534"/>
          <c:w val="0.37230138076866481"/>
          <c:h val="5.53726526580760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5657962180672629E-2"/>
          <c:y val="0.12090566258962764"/>
          <c:w val="0.49140521402171095"/>
          <c:h val="0.8680088033413933"/>
        </c:manualLayout>
      </c:layout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A-3BBF-4B7D-8D3A-A8B9EDA669CA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C-3BBF-4B7D-8D3A-A8B9EDA669CA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E-3BBF-4B7D-8D3A-A8B9EDA669CA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0-3BBF-4B7D-8D3A-A8B9EDA669CA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bestFi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'Grafico Despesas Anis - 2021'!$A$1:$A$3</c15:sqref>
                        </c15:formulaRef>
                      </c:ext>
                    </c:extLst>
                    <c:strCache>
                      <c:ptCount val="3"/>
                      <c:pt idx="0">
                        <c:v>DESPESAS LEGAIS E COM TRIBUTOS</c:v>
                      </c:pt>
                      <c:pt idx="1">
                        <c:v>DESP MANUTENÇÃO E FUNCIONAMENTO</c:v>
                      </c:pt>
                      <c:pt idx="2">
                        <c:v>SERVIÇOS PRESTADOS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'Grafico Despesas Anis - 2021'!$B$1:$B$4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1-3BBF-4B7D-8D3A-A8B9EDA669CA}"/>
                  </c:ext>
                </c:extLst>
              </c15:ser>
            </c15:filteredPieSeries>
            <c15:filteredPieSeries>
              <c15:ser>
                <c:idx val="2"/>
                <c:order val="1"/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3-3BBF-4B7D-8D3A-A8B9EDA669CA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5-3BBF-4B7D-8D3A-A8B9EDA669CA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7-3BBF-4B7D-8D3A-A8B9EDA669CA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9-3BBF-4B7D-8D3A-A8B9EDA669CA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bestFi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'Grafico Despesas Anis - 2021'!$A$1:$A$3</c15:sqref>
                        </c15:formulaRef>
                      </c:ext>
                    </c:extLst>
                    <c:strCache>
                      <c:ptCount val="3"/>
                      <c:pt idx="0">
                        <c:v>DESPESAS LEGAIS E COM TRIBUTOS</c:v>
                      </c:pt>
                      <c:pt idx="1">
                        <c:v>DESP MANUTENÇÃO E FUNCIONAMENTO</c:v>
                      </c:pt>
                      <c:pt idx="2">
                        <c:v>SERVIÇOS PRESTADOS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'Grafico Despesas Anis - 2021'!$D$1:$D$4</c15:sqref>
                        </c15:formulaRef>
                      </c:ext>
                    </c:extLst>
                    <c:numCache>
                      <c:formatCode>0%</c:formatCode>
                      <c:ptCount val="4"/>
                      <c:pt idx="0">
                        <c:v>0.62781923704079612</c:v>
                      </c:pt>
                      <c:pt idx="1">
                        <c:v>0.17899878647547715</c:v>
                      </c:pt>
                      <c:pt idx="2">
                        <c:v>0.70862233196826041</c:v>
                      </c:pt>
                      <c:pt idx="3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3BBF-4B7D-8D3A-A8B9EDA669CA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aseline="0"/>
      </a:pPr>
      <a:endParaRPr lang="pt-BR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0"/>
      <c:rotY val="0"/>
      <c:depthPercent val="100"/>
      <c:rAngAx val="0"/>
      <c:perspective val="2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838798775287125E-2"/>
          <c:y val="7.9670241318216095E-2"/>
          <c:w val="0.92119701452406311"/>
          <c:h val="0.64777090665999648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19776342390081267"/>
          <c:y val="0.82957412626667215"/>
          <c:w val="0.70666366202074649"/>
          <c:h val="0.13313479301781281"/>
        </c:manualLayout>
      </c:layout>
      <c:overlay val="0"/>
      <c:spPr>
        <a:gradFill flip="none" rotWithShape="1">
          <a:gsLst>
            <a:gs pos="0">
              <a:srgbClr val="8AC4A7">
                <a:lumMod val="0"/>
                <a:lumOff val="100000"/>
              </a:srgbClr>
            </a:gs>
            <a:gs pos="35000">
              <a:srgbClr val="8AC4A7">
                <a:lumMod val="0"/>
                <a:lumOff val="100000"/>
              </a:srgbClr>
            </a:gs>
            <a:gs pos="100000">
              <a:srgbClr val="8AC4A7">
                <a:lumMod val="100000"/>
              </a:srgbClr>
            </a:gs>
          </a:gsLst>
          <a:path path="circle">
            <a:fillToRect l="50000" t="-80000" r="50000" b="180000"/>
          </a:path>
          <a:tileRect/>
        </a:gradFill>
        <a:ln>
          <a:solidFill>
            <a:sysClr val="windowText" lastClr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0"/>
      <c:rotY val="0"/>
      <c:depthPercent val="100"/>
      <c:rAngAx val="0"/>
      <c:perspective val="2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4823643619889977E-2"/>
          <c:y val="0.15532924193299366"/>
          <c:w val="0.83035271276022005"/>
          <c:h val="0.6795115408368072"/>
        </c:manualLayout>
      </c:layout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 prstMaterial="dkEdge">
              <a:bevelT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 prstMaterial="dkEdge">
                <a:bevelT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FC9-4E29-B945-5263B5A65CBF}"/>
              </c:ext>
            </c:extLst>
          </c:dPt>
          <c:dPt>
            <c:idx val="1"/>
            <c:bubble3D val="0"/>
            <c:explosion val="21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 prstMaterial="dkEdge">
                <a:bevelT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FC9-4E29-B945-5263B5A65CBF}"/>
              </c:ext>
            </c:extLst>
          </c:dPt>
          <c:dPt>
            <c:idx val="2"/>
            <c:bubble3D val="0"/>
            <c:explosion val="25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 prstMaterial="dkEdge">
                <a:bevelT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FC9-4E29-B945-5263B5A65CBF}"/>
              </c:ext>
            </c:extLst>
          </c:dPt>
          <c:dLbls>
            <c:dLbl>
              <c:idx val="0"/>
              <c:layout>
                <c:manualLayout>
                  <c:x val="-0.17453069507864027"/>
                  <c:y val="9.3789563069321992E-3"/>
                </c:manualLayout>
              </c:layout>
              <c:spPr>
                <a:blipFill>
                  <a:blip xmlns:r="http://schemas.openxmlformats.org/officeDocument/2006/relationships" r:embed="rId4"/>
                  <a:tile tx="0" ty="0" sx="100000" sy="100000" flip="none" algn="tl"/>
                </a:blip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00" b="1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881785895484524"/>
                      <c:h val="0.1004901960784313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FC9-4E29-B945-5263B5A65CBF}"/>
                </c:ext>
              </c:extLst>
            </c:dLbl>
            <c:dLbl>
              <c:idx val="1"/>
              <c:layout>
                <c:manualLayout>
                  <c:x val="6.3281824146981622E-2"/>
                  <c:y val="1.447944006999125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FC9-4E29-B945-5263B5A65CBF}"/>
                </c:ext>
              </c:extLst>
            </c:dLbl>
            <c:dLbl>
              <c:idx val="2"/>
              <c:layout>
                <c:manualLayout>
                  <c:x val="-0.13980839895013122"/>
                  <c:y val="-6.06041891822345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FC9-4E29-B945-5263B5A65CBF}"/>
                </c:ext>
              </c:extLst>
            </c:dLbl>
            <c:spPr>
              <a:blipFill>
                <a:blip xmlns:r="http://schemas.openxmlformats.org/officeDocument/2006/relationships" r:embed="rId4"/>
                <a:tile tx="0" ty="0" sx="100000" sy="100000" flip="none" algn="tl"/>
              </a:blip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Planilha1!$A$1:$A$3</c:f>
              <c:strCache>
                <c:ptCount val="3"/>
                <c:pt idx="0">
                  <c:v>DESPESAS LEGAIS E COM TRIBUTOS</c:v>
                </c:pt>
                <c:pt idx="1">
                  <c:v>DESP MANUTENÇÃO E FUNCIONAMENTO</c:v>
                </c:pt>
                <c:pt idx="2">
                  <c:v>SERVIÇOS PRESTADOS E SALARIOS E ENCARGOS</c:v>
                </c:pt>
              </c:strCache>
            </c:strRef>
          </c:cat>
          <c:val>
            <c:numRef>
              <c:f>Planilha1!$B$1:$B$3</c:f>
              <c:numCache>
                <c:formatCode>_("R$"* #,##0.00_);_("R$"* \(#,##0.00\);_("R$"* "-"??_);_(@_)</c:formatCode>
                <c:ptCount val="3"/>
                <c:pt idx="0">
                  <c:v>7388.76</c:v>
                </c:pt>
                <c:pt idx="1">
                  <c:v>16115.679999999998</c:v>
                </c:pt>
                <c:pt idx="2">
                  <c:v>77120.56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FC9-4E29-B945-5263B5A65CBF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AFC9-4E29-B945-5263B5A65CB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AFC9-4E29-B945-5263B5A65CB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AFC9-4E29-B945-5263B5A65CBF}"/>
              </c:ext>
            </c:extLst>
          </c:dPt>
          <c:cat>
            <c:strRef>
              <c:f>Planilha1!$A$1:$A$3</c:f>
              <c:strCache>
                <c:ptCount val="3"/>
                <c:pt idx="0">
                  <c:v>DESPESAS LEGAIS E COM TRIBUTOS</c:v>
                </c:pt>
                <c:pt idx="1">
                  <c:v>DESP MANUTENÇÃO E FUNCIONAMENTO</c:v>
                </c:pt>
                <c:pt idx="2">
                  <c:v>SERVIÇOS PRESTADOS E SALARIOS E ENCARGOS</c:v>
                </c:pt>
              </c:strCache>
            </c:strRef>
          </c:cat>
          <c:val>
            <c:numRef>
              <c:f>Planilha1!$C$1:$C$3</c:f>
              <c:numCache>
                <c:formatCode>0%</c:formatCode>
                <c:ptCount val="3"/>
                <c:pt idx="0">
                  <c:v>0.45848267029377604</c:v>
                </c:pt>
                <c:pt idx="1">
                  <c:v>0.1601558260869565</c:v>
                </c:pt>
                <c:pt idx="2">
                  <c:v>0.76641550310559003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FC9-4E29-B945-5263B5A65C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t-B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t-BR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t-BR"/>
          </a:p>
        </c:txPr>
      </c:legendEntry>
      <c:layout>
        <c:manualLayout>
          <c:xMode val="edge"/>
          <c:yMode val="edge"/>
          <c:x val="5.5088177736414355E-2"/>
          <c:y val="0.84914116748064739"/>
          <c:w val="0.88982350495353801"/>
          <c:h val="0.13820060467125153"/>
        </c:manualLayout>
      </c:layout>
      <c:overlay val="0"/>
      <c:spPr>
        <a:blipFill>
          <a:blip xmlns:r="http://schemas.openxmlformats.org/officeDocument/2006/relationships" r:embed="rId4"/>
          <a:tile tx="0" ty="0" sx="100000" sy="100000" flip="none" algn="tl"/>
        </a:blipFill>
        <a:ln>
          <a:solidFill>
            <a:sysClr val="windowText" lastClr="000000">
              <a:lumMod val="75000"/>
              <a:lumOff val="25000"/>
            </a:sys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5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2F030-BB81-45F4-9475-86B4DAED133F}" type="datetimeFigureOut">
              <a:rPr lang="pt-BR" smtClean="0"/>
              <a:t>03/03/2023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E50618-58CC-43F4-9C69-5A903BE31B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0258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50618-58CC-43F4-9C69-5A903BE31BC4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1253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03/03/2023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805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03/03/2023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825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03/03/2023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700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03/03/2023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856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03/03/2023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7267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03/03/2023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86744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03/03/2023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6281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03/03/2023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679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03/03/2023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843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03/03/2023</a:t>
            </a:fld>
            <a:endParaRPr lang="pt-BR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490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EC8AC-A2A8-4E2C-BE82-84E2D1A1FCF7}" type="datetimeFigureOut">
              <a:rPr lang="pt-BR" smtClean="0"/>
              <a:pPr>
                <a:defRPr/>
              </a:pPr>
              <a:t>03/03/2023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0D76F6-8FF3-4327-99E3-0C583C700EA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47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4D9129-90DF-45F6-939A-96B6898E9626}" type="datetimeFigureOut">
              <a:rPr lang="pt-BR" smtClean="0"/>
              <a:pPr>
                <a:defRPr/>
              </a:pPr>
              <a:t>03/03/2023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D0A48-040C-4AC2-A3BA-F55E0E4CCE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6151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150847-DD66-4798-B5CF-3955BE98BF86}" type="datetimeFigureOut">
              <a:rPr lang="pt-BR" smtClean="0"/>
              <a:pPr>
                <a:defRPr/>
              </a:pPr>
              <a:t>03/03/2023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C0014-DC06-42AB-936D-D56DF86BAD2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499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03/03/2023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539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32165F-6066-470C-ABA4-8FB769227779}" type="datetimeFigureOut">
              <a:rPr lang="pt-BR" smtClean="0"/>
              <a:pPr>
                <a:defRPr/>
              </a:pPr>
              <a:t>03/03/2023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2EAA7A-087A-4F34-8F56-5A8C2D7BBA2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34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466490-DCE4-45AE-84B2-517A43F7CAEA}" type="datetimeFigureOut">
              <a:rPr lang="pt-BR" smtClean="0"/>
              <a:pPr>
                <a:defRPr/>
              </a:pPr>
              <a:t>03/03/2023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0371E7-994E-45A3-8809-477A4A436D9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218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205FBB-5A48-4351-9EE2-3EC5AA8451CC}" type="datetimeFigureOut">
              <a:rPr lang="pt-BR" smtClean="0"/>
              <a:pPr>
                <a:defRPr/>
              </a:pPr>
              <a:t>03/03/2023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1A8BEB-47B1-49AA-BF2F-6BCBBB190CB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129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accent6">
                <a:lumMod val="60000"/>
                <a:lumOff val="40000"/>
              </a:schemeClr>
            </a:gs>
            <a:gs pos="75000">
              <a:schemeClr val="accent6">
                <a:lumMod val="95000"/>
                <a:lumOff val="5000"/>
              </a:schemeClr>
            </a:gs>
            <a:gs pos="100000">
              <a:schemeClr val="tx2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8C7D5DA-D2AA-4CA8-AEA3-3D58212FE3CB}" type="datetimeFigureOut">
              <a:rPr lang="pt-BR" smtClean="0"/>
              <a:pPr>
                <a:defRPr/>
              </a:pPr>
              <a:t>03/03/2023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665E90E-069D-48D0-8C2B-94AA43F1898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63784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  <p:sldLayoutId id="2147484032" r:id="rId12"/>
    <p:sldLayoutId id="2147484033" r:id="rId13"/>
    <p:sldLayoutId id="2147484034" r:id="rId14"/>
    <p:sldLayoutId id="2147484035" r:id="rId15"/>
    <p:sldLayoutId id="2147484036" r:id="rId16"/>
    <p:sldLayoutId id="214748403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46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72816"/>
            <a:ext cx="4281373" cy="349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38100" cmpd="sng">
            <a:solidFill>
              <a:schemeClr val="accent1">
                <a:lumMod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4" name="CaixaDeTexto 3"/>
          <p:cNvSpPr txBox="1"/>
          <p:nvPr/>
        </p:nvSpPr>
        <p:spPr>
          <a:xfrm>
            <a:off x="2555776" y="5661248"/>
            <a:ext cx="6336704" cy="73866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accent1">
                <a:lumMod val="5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reflection blurRad="6350" stA="50000" endA="300" endPos="90000" dist="50800" dir="5400000" sy="-100000" algn="bl" rotWithShape="0"/>
          </a:effectLst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endParaRPr lang="pt-BR" sz="1400" b="1" dirty="0"/>
          </a:p>
          <a:p>
            <a:pPr>
              <a:defRPr/>
            </a:pPr>
            <a:r>
              <a:rPr lang="pt-BR" sz="1400" b="1" dirty="0"/>
              <a:t>Elaboração: Izilda Santos da Silva Patti, Anamelia Ferreira Prado Zara e Cassio A Mussupapo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5616" y="206448"/>
            <a:ext cx="7272808" cy="1169936"/>
          </a:xfr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38100">
            <a:solidFill>
              <a:schemeClr val="accent1">
                <a:lumMod val="50000"/>
              </a:schemeClr>
            </a:solidFill>
          </a:ln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anchorCtr="1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pt-BR" sz="3000" dirty="0">
                <a:solidFill>
                  <a:schemeClr val="bg1"/>
                </a:solidFill>
              </a:rPr>
            </a:br>
            <a:br>
              <a:rPr lang="pt-BR" sz="3000" dirty="0">
                <a:solidFill>
                  <a:schemeClr val="bg1"/>
                </a:solidFill>
              </a:rPr>
            </a:br>
            <a:br>
              <a:rPr lang="pt-BR" sz="3000" dirty="0">
                <a:solidFill>
                  <a:schemeClr val="bg1"/>
                </a:solidFill>
              </a:rPr>
            </a:br>
            <a:br>
              <a:rPr lang="pt-BR" sz="3000" dirty="0">
                <a:solidFill>
                  <a:schemeClr val="bg1"/>
                </a:solidFill>
              </a:rPr>
            </a:br>
            <a:br>
              <a:rPr lang="pt-BR" sz="3000" dirty="0">
                <a:solidFill>
                  <a:schemeClr val="bg1"/>
                </a:solidFill>
              </a:rPr>
            </a:br>
            <a:br>
              <a:rPr lang="pt-BR" sz="3000" dirty="0">
                <a:solidFill>
                  <a:schemeClr val="bg1"/>
                </a:solidFill>
              </a:rPr>
            </a:br>
            <a:br>
              <a:rPr lang="pt-BR" sz="3000" dirty="0">
                <a:solidFill>
                  <a:schemeClr val="bg1"/>
                </a:solidFill>
              </a:rPr>
            </a:br>
            <a:br>
              <a:rPr lang="pt-BR" sz="3000" dirty="0">
                <a:solidFill>
                  <a:schemeClr val="bg1"/>
                </a:solidFill>
              </a:rPr>
            </a:br>
            <a:br>
              <a:rPr lang="pt-BR" sz="3000" dirty="0">
                <a:solidFill>
                  <a:schemeClr val="bg1"/>
                </a:solidFill>
              </a:rPr>
            </a:br>
            <a:br>
              <a:rPr lang="pt-BR" sz="3000" dirty="0">
                <a:solidFill>
                  <a:schemeClr val="bg1"/>
                </a:solidFill>
              </a:rPr>
            </a:br>
            <a:br>
              <a:rPr lang="pt-BR" sz="3000" dirty="0">
                <a:solidFill>
                  <a:schemeClr val="bg1"/>
                </a:solidFill>
              </a:rPr>
            </a:br>
            <a:br>
              <a:rPr lang="pt-BR" sz="3000" dirty="0">
                <a:solidFill>
                  <a:schemeClr val="bg1"/>
                </a:solidFill>
              </a:rPr>
            </a:br>
            <a:br>
              <a:rPr lang="pt-BR" sz="3000" dirty="0">
                <a:solidFill>
                  <a:schemeClr val="bg1"/>
                </a:solidFill>
              </a:rPr>
            </a:br>
            <a:br>
              <a:rPr lang="pt-BR" sz="3000" dirty="0">
                <a:solidFill>
                  <a:schemeClr val="bg1"/>
                </a:solidFill>
              </a:rPr>
            </a:br>
            <a:br>
              <a:rPr lang="pt-BR" sz="3000" dirty="0">
                <a:solidFill>
                  <a:schemeClr val="bg1"/>
                </a:solidFill>
              </a:rPr>
            </a:br>
            <a:br>
              <a:rPr lang="pt-BR" sz="3000" dirty="0">
                <a:solidFill>
                  <a:schemeClr val="bg1"/>
                </a:solidFill>
              </a:rPr>
            </a:br>
            <a:r>
              <a:rPr lang="pt-BR" sz="2400" b="1" dirty="0">
                <a:solidFill>
                  <a:schemeClr val="bg1"/>
                </a:solidFill>
              </a:rPr>
              <a:t>PRESTAÇÃO DE CONTAS  </a:t>
            </a:r>
            <a:br>
              <a:rPr lang="pt-BR" sz="2400" b="1" dirty="0">
                <a:solidFill>
                  <a:schemeClr val="bg1"/>
                </a:solidFill>
              </a:rPr>
            </a:br>
            <a:r>
              <a:rPr lang="pt-BR" sz="2400" b="1" dirty="0">
                <a:solidFill>
                  <a:schemeClr val="bg1"/>
                </a:solidFill>
              </a:rPr>
              <a:t>Anis 2022</a:t>
            </a:r>
            <a:br>
              <a:rPr lang="pt-BR" sz="2400" b="1" dirty="0">
                <a:solidFill>
                  <a:schemeClr val="bg1"/>
                </a:solidFill>
              </a:rPr>
            </a:br>
            <a:endParaRPr lang="pt-BR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25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0312" y="560834"/>
            <a:ext cx="6840000" cy="779934"/>
          </a:xfr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57150">
            <a:solidFill>
              <a:schemeClr val="accent1">
                <a:lumMod val="50000"/>
              </a:schemeClr>
            </a:solidFill>
          </a:ln>
          <a:effectLst>
            <a:outerShdw blurRad="50800" dist="50800" dir="5400000" algn="ctr" rotWithShape="0">
              <a:schemeClr val="bg2">
                <a:lumMod val="60000"/>
                <a:lumOff val="40000"/>
              </a:schemeClr>
            </a:outerShdw>
          </a:effec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>
              <a:defRPr/>
            </a:pPr>
            <a:r>
              <a:rPr lang="pt-BR" sz="2300" b="1" dirty="0">
                <a:solidFill>
                  <a:schemeClr val="bg1"/>
                </a:solidFill>
              </a:rPr>
              <a:t>PRINCÍPIO</a:t>
            </a:r>
            <a:r>
              <a:rPr lang="pt-BR" sz="2000" b="1" dirty="0">
                <a:solidFill>
                  <a:schemeClr val="bg1"/>
                </a:solidFill>
              </a:rPr>
              <a:t> </a:t>
            </a:r>
            <a:r>
              <a:rPr lang="pt-BR" sz="2300" b="1" dirty="0">
                <a:solidFill>
                  <a:schemeClr val="bg1"/>
                </a:solidFill>
              </a:rPr>
              <a:t>INSTITUCIONAL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1984" y="1700808"/>
            <a:ext cx="8075612" cy="4824536"/>
          </a:xfr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5400000" scaled="1"/>
            <a:tileRect/>
          </a:gradFill>
          <a:ln w="57150">
            <a:solidFill>
              <a:schemeClr val="accent1">
                <a:lumMod val="5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 fontScale="85000" lnSpcReduction="20000"/>
          </a:bodyPr>
          <a:lstStyle/>
          <a:p>
            <a:pPr>
              <a:buFont typeface="Wingdings 2" pitchFamily="18" charset="2"/>
              <a:buNone/>
              <a:defRPr/>
            </a:pPr>
            <a:endParaRPr lang="pt-BR" altLang="pt-BR" sz="2000" b="1" u="sng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pt-BR" altLang="pt-BR" sz="2000" b="1" u="sng" dirty="0">
                <a:solidFill>
                  <a:schemeClr val="bg1"/>
                </a:solidFill>
              </a:rPr>
              <a:t>DEFESA DE DIREITOS ESSENCIAIS DOS SERVIDORES:</a:t>
            </a:r>
          </a:p>
          <a:p>
            <a:pPr>
              <a:buFont typeface="Wingdings 2" pitchFamily="18" charset="2"/>
              <a:buNone/>
              <a:defRPr/>
            </a:pPr>
            <a:r>
              <a:rPr lang="pt-BR" altLang="pt-BR" sz="2000" b="1" dirty="0">
                <a:solidFill>
                  <a:schemeClr val="bg1"/>
                </a:solidFill>
              </a:rPr>
              <a:t>   </a:t>
            </a:r>
            <a:r>
              <a:rPr lang="pt-BR" altLang="pt-BR" sz="2000" dirty="0">
                <a:solidFill>
                  <a:schemeClr val="bg1"/>
                </a:solidFill>
              </a:rPr>
              <a:t>Como condição fundamental para manutenção de políticas públicas contínuas e de qualidade</a:t>
            </a:r>
            <a:r>
              <a:rPr lang="pt-BR" altLang="pt-BR" sz="2000" b="1" dirty="0">
                <a:solidFill>
                  <a:schemeClr val="bg1"/>
                </a:solidFill>
              </a:rPr>
              <a:t>.</a:t>
            </a:r>
          </a:p>
          <a:p>
            <a:pPr>
              <a:defRPr/>
            </a:pPr>
            <a:r>
              <a:rPr lang="pt-BR" altLang="pt-BR" sz="2000" b="1" u="sng" dirty="0">
                <a:solidFill>
                  <a:schemeClr val="bg1"/>
                </a:solidFill>
              </a:rPr>
              <a:t>Luta  por Reestabelecimento de Direitos alterados pela política neoliberal implantada no país</a:t>
            </a:r>
            <a:r>
              <a:rPr lang="pt-BR" altLang="pt-BR" sz="2000" b="1" dirty="0">
                <a:solidFill>
                  <a:schemeClr val="bg1"/>
                </a:solidFill>
              </a:rPr>
              <a:t>: </a:t>
            </a:r>
          </a:p>
          <a:p>
            <a:pPr>
              <a:buFontTx/>
              <a:buChar char="-"/>
              <a:defRPr/>
            </a:pPr>
            <a:r>
              <a:rPr lang="pt-BR" altLang="pt-BR" sz="2000" dirty="0">
                <a:solidFill>
                  <a:schemeClr val="bg1"/>
                </a:solidFill>
              </a:rPr>
              <a:t>Manutenção de direitos constitucionais: sistema jurídico único e estabilidade</a:t>
            </a:r>
          </a:p>
          <a:p>
            <a:pPr>
              <a:buFontTx/>
              <a:buChar char="-"/>
              <a:defRPr/>
            </a:pPr>
            <a:r>
              <a:rPr lang="pt-BR" altLang="pt-BR" sz="2000" dirty="0">
                <a:solidFill>
                  <a:schemeClr val="bg1"/>
                </a:solidFill>
              </a:rPr>
              <a:t>Revisão salarial com aumentos e reposição de perdas inflacionárias</a:t>
            </a:r>
          </a:p>
          <a:p>
            <a:pPr>
              <a:buFontTx/>
              <a:buChar char="-"/>
              <a:defRPr/>
            </a:pPr>
            <a:r>
              <a:rPr lang="pt-BR" altLang="pt-BR" sz="2000" dirty="0">
                <a:solidFill>
                  <a:schemeClr val="bg1"/>
                </a:solidFill>
              </a:rPr>
              <a:t>Tratamento igualitário entre os servidores e as carreiras,</a:t>
            </a:r>
          </a:p>
          <a:p>
            <a:pPr>
              <a:buFontTx/>
              <a:buChar char="-"/>
              <a:defRPr/>
            </a:pPr>
            <a:r>
              <a:rPr lang="pt-BR" altLang="pt-BR" sz="2000" dirty="0">
                <a:solidFill>
                  <a:schemeClr val="bg1"/>
                </a:solidFill>
              </a:rPr>
              <a:t>Paridade entre ativos e aposentados,</a:t>
            </a:r>
          </a:p>
          <a:p>
            <a:pPr>
              <a:buFontTx/>
              <a:buChar char="-"/>
              <a:defRPr/>
            </a:pPr>
            <a:r>
              <a:rPr lang="pt-BR" altLang="pt-BR" sz="2000" dirty="0">
                <a:solidFill>
                  <a:schemeClr val="bg1"/>
                </a:solidFill>
              </a:rPr>
              <a:t>Manutenção da previdência pública única, com fim do confisco e reestabelecimento da isenção aos aposentados com doenças graves e preexistentes 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8212" y="560834"/>
            <a:ext cx="1060450" cy="863600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 shadeToTitle="1"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58000">
              <a:schemeClr val="accent6">
                <a:lumMod val="95000"/>
                <a:lumOff val="5000"/>
              </a:schemeClr>
            </a:gs>
            <a:gs pos="97000">
              <a:schemeClr val="accent6">
                <a:lumMod val="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1247" y="404664"/>
            <a:ext cx="6127018" cy="1020813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pt-BR" sz="2200" b="1" dirty="0">
                <a:solidFill>
                  <a:schemeClr val="bg1"/>
                </a:solidFill>
              </a:rPr>
              <a:t>Associados da Anis </a:t>
            </a:r>
            <a:br>
              <a:rPr lang="pt-BR" sz="2200" b="1" dirty="0">
                <a:solidFill>
                  <a:schemeClr val="bg1"/>
                </a:solidFill>
              </a:rPr>
            </a:br>
            <a:r>
              <a:rPr lang="pt-BR" sz="2200" b="1" dirty="0">
                <a:solidFill>
                  <a:schemeClr val="bg1"/>
                </a:solidFill>
              </a:rPr>
              <a:t>evolução ano a ano</a:t>
            </a:r>
          </a:p>
        </p:txBody>
      </p:sp>
      <p:graphicFrame>
        <p:nvGraphicFramePr>
          <p:cNvPr id="13" name="Espaço Reservado para Conteúdo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683001"/>
              </p:ext>
            </p:extLst>
          </p:nvPr>
        </p:nvGraphicFramePr>
        <p:xfrm>
          <a:off x="467544" y="1700808"/>
          <a:ext cx="820891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4" name="Imagem 1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1" y="483270"/>
            <a:ext cx="1060450" cy="863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7036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11000">
              <a:schemeClr val="accent1">
                <a:lumMod val="0"/>
                <a:lumOff val="100000"/>
              </a:schemeClr>
            </a:gs>
            <a:gs pos="91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6840761" cy="864096"/>
          </a:xfr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accent1">
                <a:lumMod val="50000"/>
              </a:schemeClr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algn="ctr">
              <a:defRPr/>
            </a:pPr>
            <a:br>
              <a:rPr lang="pt-BR" sz="2000" dirty="0">
                <a:solidFill>
                  <a:schemeClr val="bg1"/>
                </a:solidFill>
                <a:effectLst/>
              </a:rPr>
            </a:br>
            <a:r>
              <a:rPr lang="pt-BR" sz="2000" b="1" dirty="0">
                <a:solidFill>
                  <a:schemeClr val="bg1"/>
                </a:solidFill>
                <a:effectLst/>
              </a:rPr>
              <a:t>PRESTAÇÃO DE CONTAS – Movimentação Recursos </a:t>
            </a:r>
            <a:br>
              <a:rPr lang="pt-BR" sz="2000" b="1" dirty="0">
                <a:solidFill>
                  <a:schemeClr val="bg1"/>
                </a:solidFill>
                <a:effectLst/>
              </a:rPr>
            </a:br>
            <a:r>
              <a:rPr lang="pt-BR" sz="2000" b="1" dirty="0">
                <a:solidFill>
                  <a:schemeClr val="bg1"/>
                </a:solidFill>
                <a:effectLst/>
              </a:rPr>
              <a:t>período 2021 e 2022</a:t>
            </a:r>
            <a:br>
              <a:rPr lang="pt-BR" sz="2000" b="1" dirty="0">
                <a:solidFill>
                  <a:schemeClr val="bg1"/>
                </a:solidFill>
              </a:rPr>
            </a:br>
            <a:endParaRPr lang="pt-BR" sz="2000" b="1" dirty="0">
              <a:solidFill>
                <a:schemeClr val="bg1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188639"/>
            <a:ext cx="1040113" cy="977521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0468678"/>
              </p:ext>
            </p:extLst>
          </p:nvPr>
        </p:nvGraphicFramePr>
        <p:xfrm>
          <a:off x="251520" y="1166160"/>
          <a:ext cx="8528945" cy="5575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4000">
              <a:schemeClr val="accent1">
                <a:lumMod val="67000"/>
              </a:schemeClr>
            </a:gs>
            <a:gs pos="10000">
              <a:schemeClr val="accent1">
                <a:lumMod val="97000"/>
                <a:lumOff val="3000"/>
              </a:schemeClr>
            </a:gs>
            <a:gs pos="75000">
              <a:schemeClr val="accent1">
                <a:lumMod val="60000"/>
                <a:lumOff val="4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32655"/>
            <a:ext cx="8424936" cy="612068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21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88824" y="437762"/>
            <a:ext cx="1018890" cy="830998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tângulo 6"/>
          <p:cNvSpPr/>
          <p:nvPr/>
        </p:nvSpPr>
        <p:spPr>
          <a:xfrm>
            <a:off x="683568" y="306070"/>
            <a:ext cx="6623549" cy="83099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bg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 prst="coolSlan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pt-BR" sz="24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Despesas Totais por Natureza em 2022 </a:t>
            </a:r>
          </a:p>
          <a:p>
            <a:pPr algn="ctr">
              <a:defRPr/>
            </a:pPr>
            <a:r>
              <a:rPr lang="pt-BR" sz="24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Total  R$100.625</a:t>
            </a: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5934328"/>
              </p:ext>
            </p:extLst>
          </p:nvPr>
        </p:nvGraphicFramePr>
        <p:xfrm>
          <a:off x="540739" y="1268760"/>
          <a:ext cx="712760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45826"/>
              </p:ext>
            </p:extLst>
          </p:nvPr>
        </p:nvGraphicFramePr>
        <p:xfrm>
          <a:off x="0" y="1268760"/>
          <a:ext cx="846043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8028243"/>
              </p:ext>
            </p:extLst>
          </p:nvPr>
        </p:nvGraphicFramePr>
        <p:xfrm>
          <a:off x="1443037" y="853261"/>
          <a:ext cx="7164677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6179</TotalTime>
  <Words>168</Words>
  <Application>Microsoft Office PowerPoint</Application>
  <PresentationFormat>Apresentação na tela (4:3)</PresentationFormat>
  <Paragraphs>20</Paragraphs>
  <Slides>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Tw Cen MT</vt:lpstr>
      <vt:lpstr>Wingdings 2</vt:lpstr>
      <vt:lpstr>Circuito</vt:lpstr>
      <vt:lpstr>                PRESTAÇÃO DE CONTAS   Anis 2022 </vt:lpstr>
      <vt:lpstr>PRINCÍPIO INSTITUCIONAL</vt:lpstr>
      <vt:lpstr>Associados da Anis  evolução ano a ano</vt:lpstr>
      <vt:lpstr> PRESTAÇÃO DE CONTAS – Movimentação Recursos  período 2021 e 2022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PRESTAÇÃO DE CONTAS  ANIS 2019</dc:title>
  <dc:creator>Anamélia</dc:creator>
  <cp:lastModifiedBy>Casa</cp:lastModifiedBy>
  <cp:revision>146</cp:revision>
  <dcterms:created xsi:type="dcterms:W3CDTF">2020-02-27T00:47:28Z</dcterms:created>
  <dcterms:modified xsi:type="dcterms:W3CDTF">2023-03-03T21:54:16Z</dcterms:modified>
</cp:coreProperties>
</file>