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8"/>
  </p:notesMasterIdLst>
  <p:sldIdLst>
    <p:sldId id="256" r:id="rId2"/>
    <p:sldId id="264" r:id="rId3"/>
    <p:sldId id="266" r:id="rId4"/>
    <p:sldId id="262" r:id="rId5"/>
    <p:sldId id="263" r:id="rId6"/>
    <p:sldId id="265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334"/>
    <a:srgbClr val="66FF66"/>
    <a:srgbClr val="FA062F"/>
    <a:srgbClr val="C7EF33"/>
    <a:srgbClr val="FFFF66"/>
    <a:srgbClr val="851520"/>
    <a:srgbClr val="4B25D5"/>
    <a:srgbClr val="05CBC2"/>
    <a:srgbClr val="C85A64"/>
    <a:srgbClr val="2BA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636" autoAdjust="0"/>
  </p:normalViewPr>
  <p:slideViewPr>
    <p:cSldViewPr>
      <p:cViewPr varScale="1">
        <p:scale>
          <a:sx n="100" d="100"/>
          <a:sy n="100" d="100"/>
        </p:scale>
        <p:origin x="2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cassi\OneDrive\Documentos\ANIS\presta&#231;&#227;o%20de%20contas\graficos%20utilizados%20presta&#231;&#227;o%20contas_Ani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cassi\OneDrive\Documentos\ANIS\presta&#231;&#227;o%20de%20contas\graficos%20utilizados%20presta&#231;&#227;o%20contas_An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b="1" dirty="0"/>
              <a:t>Período</a:t>
            </a:r>
            <a:r>
              <a:rPr lang="pt-BR" sz="2400" b="1" baseline="0" dirty="0"/>
              <a:t> 2015 </a:t>
            </a:r>
            <a:r>
              <a:rPr lang="pt-BR" sz="2400" b="1" dirty="0"/>
              <a:t>a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Planilha1!$C$1</c:f>
              <c:strCache>
                <c:ptCount val="1"/>
                <c:pt idx="0">
                  <c:v>Novos Associados</c:v>
                </c:pt>
              </c:strCache>
            </c:strRef>
          </c:tx>
          <c:spPr>
            <a:gradFill flip="none" rotWithShape="1">
              <a:gsLst>
                <a:gs pos="0">
                  <a:schemeClr val="accent6">
                    <a:lumMod val="40000"/>
                    <a:lumOff val="60000"/>
                  </a:schemeClr>
                </a:gs>
                <a:gs pos="46000">
                  <a:schemeClr val="accent6">
                    <a:lumMod val="95000"/>
                    <a:lumOff val="5000"/>
                  </a:schemeClr>
                </a:gs>
                <a:gs pos="100000">
                  <a:schemeClr val="accent6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Planilha1!$B$2:$B$6</c:f>
              <c:strCache>
                <c:ptCount val="5"/>
                <c:pt idx="0">
                  <c:v>2015 a 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Planilha1!$C$2:$C$6</c:f>
              <c:numCache>
                <c:formatCode>General</c:formatCode>
                <c:ptCount val="5"/>
                <c:pt idx="0">
                  <c:v>70</c:v>
                </c:pt>
                <c:pt idx="1">
                  <c:v>52</c:v>
                </c:pt>
                <c:pt idx="2">
                  <c:v>123</c:v>
                </c:pt>
                <c:pt idx="3">
                  <c:v>184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5-48A2-9FA5-A36D0AC220E3}"/>
            </c:ext>
          </c:extLst>
        </c:ser>
        <c:ser>
          <c:idx val="1"/>
          <c:order val="1"/>
          <c:tx>
            <c:strRef>
              <c:f>Planilha1!$D$1</c:f>
              <c:strCache>
                <c:ptCount val="1"/>
                <c:pt idx="0">
                  <c:v>Total Associados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Planilha1!$B$2:$B$6</c:f>
              <c:strCache>
                <c:ptCount val="5"/>
                <c:pt idx="0">
                  <c:v>2015 a 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Planilha1!$D$2:$D$6</c:f>
              <c:numCache>
                <c:formatCode>General</c:formatCode>
                <c:ptCount val="5"/>
                <c:pt idx="0">
                  <c:v>70</c:v>
                </c:pt>
                <c:pt idx="1">
                  <c:v>122</c:v>
                </c:pt>
                <c:pt idx="2">
                  <c:v>245</c:v>
                </c:pt>
                <c:pt idx="3">
                  <c:v>429</c:v>
                </c:pt>
                <c:pt idx="4">
                  <c:v>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25-48A2-9FA5-A36D0AC22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4106351"/>
        <c:axId val="2064106767"/>
      </c:barChart>
      <c:catAx>
        <c:axId val="206410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64106767"/>
        <c:crosses val="autoZero"/>
        <c:auto val="1"/>
        <c:lblAlgn val="ctr"/>
        <c:lblOffset val="100"/>
        <c:noMultiLvlLbl val="0"/>
      </c:catAx>
      <c:valAx>
        <c:axId val="2064106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64106351"/>
        <c:crosses val="autoZero"/>
        <c:crossBetween val="between"/>
      </c:valAx>
      <c:sp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/>
      </c:spPr>
    </c:plotArea>
    <c:legend>
      <c:legendPos val="b"/>
      <c:overlay val="0"/>
      <c:spPr>
        <a:noFill/>
        <a:ln>
          <a:solidFill>
            <a:sysClr val="window" lastClr="FFFFFF">
              <a:lumMod val="15000"/>
              <a:lumOff val="85000"/>
            </a:sysClr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6">
            <a:lumMod val="0"/>
            <a:lumOff val="100000"/>
          </a:schemeClr>
        </a:gs>
        <a:gs pos="35000">
          <a:schemeClr val="accent6">
            <a:lumMod val="0"/>
            <a:lumOff val="100000"/>
          </a:schemeClr>
        </a:gs>
        <a:gs pos="100000">
          <a:schemeClr val="accent6">
            <a:lumMod val="100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317500"/>
    </a:effectLst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274227916632372"/>
          <c:y val="2.3837938132129619E-2"/>
          <c:w val="0.83841141808493458"/>
          <c:h val="0.52980097294601458"/>
        </c:manualLayout>
      </c:layout>
      <c:bar3DChart>
        <c:barDir val="col"/>
        <c:grouping val="clustered"/>
        <c:varyColors val="0"/>
        <c:ser>
          <c:idx val="3"/>
          <c:order val="2"/>
          <c:tx>
            <c:strRef>
              <c:f>'APRESENTAÇÃO_Prestação Contas'!$E$28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'APRESENTAÇÃO_Prestação Contas'!$A$30:$A$33</c:f>
              <c:strCache>
                <c:ptCount val="4"/>
                <c:pt idx="0">
                  <c:v>CONTRIBUIÇÕES + ANUIDADES</c:v>
                </c:pt>
                <c:pt idx="1">
                  <c:v>Despesas/Creditos/Investimentos</c:v>
                </c:pt>
                <c:pt idx="2">
                  <c:v>SALDO CONTA CORRENTE</c:v>
                </c:pt>
                <c:pt idx="3">
                  <c:v>SALDO POUPANÇA</c:v>
                </c:pt>
              </c:strCache>
            </c:strRef>
          </c:cat>
          <c:val>
            <c:numRef>
              <c:f>'APRESENTAÇÃO_Prestação Contas'!$E$30:$E$33</c:f>
              <c:numCache>
                <c:formatCode>_("R$"* #,##0.00_);_("R$"* \(#,##0.00\);_("R$"* "-"??_);_(@_)</c:formatCode>
                <c:ptCount val="4"/>
                <c:pt idx="0">
                  <c:v>52156</c:v>
                </c:pt>
                <c:pt idx="1">
                  <c:v>58353</c:v>
                </c:pt>
                <c:pt idx="2">
                  <c:v>18526.04</c:v>
                </c:pt>
                <c:pt idx="3">
                  <c:v>775.9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E5-48EA-888D-81C627A25EE6}"/>
            </c:ext>
          </c:extLst>
        </c:ser>
        <c:ser>
          <c:idx val="5"/>
          <c:order val="3"/>
          <c:tx>
            <c:strRef>
              <c:f>'APRESENTAÇÃO_Prestação Contas'!$G$28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'APRESENTAÇÃO_Prestação Contas'!$A$30:$A$33</c:f>
              <c:strCache>
                <c:ptCount val="4"/>
                <c:pt idx="0">
                  <c:v>CONTRIBUIÇÕES + ANUIDADES</c:v>
                </c:pt>
                <c:pt idx="1">
                  <c:v>Despesas/Creditos/Investimentos</c:v>
                </c:pt>
                <c:pt idx="2">
                  <c:v>SALDO CONTA CORRENTE</c:v>
                </c:pt>
                <c:pt idx="3">
                  <c:v>SALDO POUPANÇA</c:v>
                </c:pt>
              </c:strCache>
            </c:strRef>
          </c:cat>
          <c:val>
            <c:numRef>
              <c:f>'APRESENTAÇÃO_Prestação Contas'!$G$30:$G$33</c:f>
              <c:numCache>
                <c:formatCode>_("R$"* #,##0.00_);_("R$"* \(#,##0.00\);_("R$"* "-"??_);_(@_)</c:formatCode>
                <c:ptCount val="4"/>
                <c:pt idx="0">
                  <c:v>101220.31</c:v>
                </c:pt>
                <c:pt idx="1">
                  <c:v>109548.15000000001</c:v>
                </c:pt>
                <c:pt idx="2">
                  <c:v>2765</c:v>
                </c:pt>
                <c:pt idx="3">
                  <c:v>8985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E5-48EA-888D-81C627A25E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7153792"/>
        <c:axId val="57159680"/>
        <c:axId val="0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v>2017</c:v>
                </c:tx>
                <c:spPr>
                  <a:solidFill>
                    <a:srgbClr val="18D82A"/>
                  </a:solidFill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'APRESENTAÇÃO_Prestação Contas'!$A$30:$A$33</c15:sqref>
                        </c15:formulaRef>
                      </c:ext>
                    </c:extLst>
                    <c:strCache>
                      <c:ptCount val="4"/>
                      <c:pt idx="0">
                        <c:v>CONTRIBUIÇÕES + ANUIDADES</c:v>
                      </c:pt>
                      <c:pt idx="1">
                        <c:v>Despesas/Creditos/Investimentos</c:v>
                      </c:pt>
                      <c:pt idx="2">
                        <c:v>SALDO CONTA CORRENTE</c:v>
                      </c:pt>
                      <c:pt idx="3">
                        <c:v>SALDO POUPANÇA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'APRESENTAÇÃO_Prestação Contas'!$C$30:$C$33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32E5-48EA-888D-81C627A25EE6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v>2018</c:v>
                </c:tx>
                <c:spPr>
                  <a:solidFill>
                    <a:srgbClr val="FF0066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'APRESENTAÇÃO_Prestação Contas'!$A$30:$A$33</c15:sqref>
                        </c15:formulaRef>
                      </c:ext>
                    </c:extLst>
                    <c:strCache>
                      <c:ptCount val="4"/>
                      <c:pt idx="0">
                        <c:v>CONTRIBUIÇÕES + ANUIDADES</c:v>
                      </c:pt>
                      <c:pt idx="1">
                        <c:v>Despesas/Creditos/Investimentos</c:v>
                      </c:pt>
                      <c:pt idx="2">
                        <c:v>SALDO CONTA CORRENTE</c:v>
                      </c:pt>
                      <c:pt idx="3">
                        <c:v>SALDO POUPANÇA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'APRESENTAÇÃO_Prestação Contas'!$D$30:$D$33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32E5-48EA-888D-81C627A25EE6}"/>
                  </c:ext>
                </c:extLst>
              </c15:ser>
            </c15:filteredBarSeries>
          </c:ext>
        </c:extLst>
      </c:bar3DChart>
      <c:catAx>
        <c:axId val="5715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57159680"/>
        <c:crosses val="autoZero"/>
        <c:auto val="1"/>
        <c:lblAlgn val="ctr"/>
        <c:lblOffset val="100"/>
        <c:noMultiLvlLbl val="0"/>
      </c:catAx>
      <c:valAx>
        <c:axId val="57159680"/>
        <c:scaling>
          <c:orientation val="minMax"/>
        </c:scaling>
        <c:delete val="0"/>
        <c:axPos val="l"/>
        <c:majorGridlines/>
        <c:numFmt formatCode="_-\R\$\ * #,##0_-;\-\R\$\ * #,##0_-;_-\R\$\ * &quot;-&quot;_-;_-@_-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chemeClr val="bg2">
                    <a:lumMod val="10000"/>
                  </a:schemeClr>
                </a:solidFill>
              </a:defRPr>
            </a:pPr>
            <a:endParaRPr lang="pt-BR"/>
          </a:p>
        </c:txPr>
        <c:crossAx val="571537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pt-BR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5657962180672629E-2"/>
          <c:y val="0.12090566258962764"/>
          <c:w val="0.49140521402171095"/>
          <c:h val="0.8680088033413933"/>
        </c:manualLayout>
      </c:layout>
      <c:pieChart>
        <c:varyColors val="1"/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BF-4B7D-8D3A-A8B9EDA669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BF-4B7D-8D3A-A8B9EDA669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BF-4B7D-8D3A-A8B9EDA669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BBF-4B7D-8D3A-A8B9EDA669CA}"/>
              </c:ext>
            </c:extLst>
          </c:dPt>
          <c:dLbls>
            <c:dLbl>
              <c:idx val="0"/>
              <c:layout>
                <c:manualLayout>
                  <c:x val="-3.2042640584375538E-2"/>
                  <c:y val="2.66364847795200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BF-4B7D-8D3A-A8B9EDA669C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BBF-4B7D-8D3A-A8B9EDA669CA}"/>
                </c:ext>
              </c:extLst>
            </c:dLbl>
            <c:dLbl>
              <c:idx val="2"/>
              <c:layout>
                <c:manualLayout>
                  <c:x val="0.19503803776495049"/>
                  <c:y val="-0.128689616095588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BF-4B7D-8D3A-A8B9EDA66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'Grafico Despesas Anis - 2021'!$A$1:$A$3</c:f>
              <c:strCache>
                <c:ptCount val="3"/>
                <c:pt idx="0">
                  <c:v>DESPESAS LEGAIS E COM TRIBUTOS</c:v>
                </c:pt>
                <c:pt idx="1">
                  <c:v>DESP MANUTENÇÃO E FUNCIONAMENTO</c:v>
                </c:pt>
                <c:pt idx="2">
                  <c:v>SERVIÇOS PRESTADOS</c:v>
                </c:pt>
              </c:strCache>
            </c:strRef>
          </c:cat>
          <c:val>
            <c:numRef>
              <c:f>'Grafico Despesas Anis - 2021'!$C$1:$C$3</c:f>
              <c:numCache>
                <c:formatCode>_("R$"* #,##0.00_);_("R$"* \(#,##0.00\);_("R$"* "-"??_);_(@_)</c:formatCode>
                <c:ptCount val="3"/>
                <c:pt idx="0">
                  <c:v>12185.94</c:v>
                </c:pt>
                <c:pt idx="1">
                  <c:v>19409.95</c:v>
                </c:pt>
                <c:pt idx="2">
                  <c:v>76840.320000000007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BF-4B7D-8D3A-A8B9EDA669C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3BBF-4B7D-8D3A-A8B9EDA669CA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3BBF-4B7D-8D3A-A8B9EDA669C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3BBF-4B7D-8D3A-A8B9EDA669C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3BBF-4B7D-8D3A-A8B9EDA669CA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'Grafico Despesas Anis - 2021'!$A$1:$A$3</c15:sqref>
                        </c15:formulaRef>
                      </c:ext>
                    </c:extLst>
                    <c:strCache>
                      <c:ptCount val="3"/>
                      <c:pt idx="0">
                        <c:v>DESPESAS LEGAIS E COM TRIBUTOS</c:v>
                      </c:pt>
                      <c:pt idx="1">
                        <c:v>DESP MANUTENÇÃO E FUNCIONAMENTO</c:v>
                      </c:pt>
                      <c:pt idx="2">
                        <c:v>SERVIÇOS PRESTADOS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'Grafico Despesas Anis - 2021'!$B$1:$B$4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3BBF-4B7D-8D3A-A8B9EDA669CA}"/>
                  </c:ext>
                </c:extLst>
              </c15:ser>
            </c15:filteredPieSeries>
            <c15:filteredPieSeries>
              <c15:ser>
                <c:idx val="2"/>
                <c:order val="2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3-3BBF-4B7D-8D3A-A8B9EDA669CA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3BBF-4B7D-8D3A-A8B9EDA669C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3BBF-4B7D-8D3A-A8B9EDA669C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3BBF-4B7D-8D3A-A8B9EDA669CA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'Grafico Despesas Anis - 2021'!$A$1:$A$3</c15:sqref>
                        </c15:formulaRef>
                      </c:ext>
                    </c:extLst>
                    <c:strCache>
                      <c:ptCount val="3"/>
                      <c:pt idx="0">
                        <c:v>DESPESAS LEGAIS E COM TRIBUTOS</c:v>
                      </c:pt>
                      <c:pt idx="1">
                        <c:v>DESP MANUTENÇÃO E FUNCIONAMENTO</c:v>
                      </c:pt>
                      <c:pt idx="2">
                        <c:v>SERVIÇOS PRESTADOS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'Grafico Despesas Anis - 2021'!$D$1:$D$4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0.62781923704079612</c:v>
                      </c:pt>
                      <c:pt idx="1">
                        <c:v>0.17899878647547715</c:v>
                      </c:pt>
                      <c:pt idx="2">
                        <c:v>0.70862233196826041</c:v>
                      </c:pt>
                      <c:pt idx="3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3BBF-4B7D-8D3A-A8B9EDA669CA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0.39896</cdr:x>
      <cdr:y>0.05842</cdr:y>
    </cdr:from>
    <cdr:to>
      <cdr:x>0.89767</cdr:x>
      <cdr:y>0.22337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2933699" y="323850"/>
          <a:ext cx="366712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0.24611</cdr:x>
      <cdr:y>0.00859</cdr:y>
    </cdr:from>
    <cdr:to>
      <cdr:x>0.98057</cdr:x>
      <cdr:y>0.14654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1809750" y="50816"/>
          <a:ext cx="5400675" cy="815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pPr algn="ctr"/>
          <a:r>
            <a:rPr lang="pt-BR" sz="1600" b="1"/>
            <a:t>PRESTAÇÃO</a:t>
          </a:r>
          <a:r>
            <a:rPr lang="pt-BR" sz="1600" b="1" baseline="0"/>
            <a:t> DE CONTAS DA ANIS - 2020 A 2021</a:t>
          </a:r>
          <a:endParaRPr lang="pt-BR" sz="1600" b="1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2F030-BB81-45F4-9475-86B4DAED133F}" type="datetimeFigureOut">
              <a:rPr lang="pt-BR" smtClean="0"/>
              <a:t>08/09/2023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50618-58CC-43F4-9C69-5A903BE31B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258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50618-58CC-43F4-9C69-5A903BE31BC4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25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80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82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700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856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267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8674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628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67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843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9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EC8AC-A2A8-4E2C-BE82-84E2D1A1FCF7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D76F6-8FF3-4327-99E3-0C583C700EA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7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4D9129-90DF-45F6-939A-96B6898E9626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D0A48-040C-4AC2-A3BA-F55E0E4CCE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15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150847-DD66-4798-B5CF-3955BE98BF86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C0014-DC06-42AB-936D-D56DF86BAD2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99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53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32165F-6066-470C-ABA4-8FB769227779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EAA7A-087A-4F34-8F56-5A8C2D7BBA2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4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466490-DCE4-45AE-84B2-517A43F7CAEA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371E7-994E-45A3-8809-477A4A436D9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18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205FBB-5A48-4351-9EE2-3EC5AA8451CC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1A8BEB-47B1-49AA-BF2F-6BCBBB190CB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29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3784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  <p:sldLayoutId id="2147484032" r:id="rId12"/>
    <p:sldLayoutId id="2147484033" r:id="rId13"/>
    <p:sldLayoutId id="2147484034" r:id="rId14"/>
    <p:sldLayoutId id="2147484035" r:id="rId15"/>
    <p:sldLayoutId id="2147484036" r:id="rId16"/>
    <p:sldLayoutId id="214748403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2000">
              <a:schemeClr val="accent6">
                <a:lumMod val="40000"/>
                <a:lumOff val="60000"/>
              </a:schemeClr>
            </a:gs>
            <a:gs pos="75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4281373" cy="349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8100" cmpd="sng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4" name="CaixaDeTexto 3"/>
          <p:cNvSpPr txBox="1"/>
          <p:nvPr/>
        </p:nvSpPr>
        <p:spPr>
          <a:xfrm>
            <a:off x="2915816" y="5661248"/>
            <a:ext cx="5976664" cy="95410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pt-BR" sz="1400" b="1" dirty="0"/>
          </a:p>
          <a:p>
            <a:pPr>
              <a:defRPr/>
            </a:pPr>
            <a:r>
              <a:rPr lang="pt-BR" sz="1400" b="1" dirty="0"/>
              <a:t>Elaboração: Izilda Santos da Silva Patti e Cassio A Mussupapo</a:t>
            </a:r>
          </a:p>
          <a:p>
            <a:pPr>
              <a:defRPr/>
            </a:pPr>
            <a:r>
              <a:rPr lang="pt-BR" sz="1400" b="1" dirty="0"/>
              <a:t>Colaboração: </a:t>
            </a:r>
            <a:r>
              <a:rPr lang="pt-BR" sz="1400" b="1" dirty="0" err="1"/>
              <a:t>Anamelia</a:t>
            </a:r>
            <a:r>
              <a:rPr lang="pt-BR" sz="1400" b="1" dirty="0"/>
              <a:t> Ferreira Prado </a:t>
            </a:r>
            <a:r>
              <a:rPr lang="pt-BR" sz="1400" b="1" dirty="0" err="1"/>
              <a:t>Zara</a:t>
            </a:r>
            <a:endParaRPr lang="pt-BR" sz="1400" b="1" dirty="0"/>
          </a:p>
          <a:p>
            <a:pPr>
              <a:defRPr/>
            </a:pPr>
            <a:endParaRPr lang="pt-BR" sz="1400" b="1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206448"/>
            <a:ext cx="7272808" cy="1169936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r>
              <a:rPr lang="pt-BR" sz="2400" b="1" dirty="0">
                <a:solidFill>
                  <a:srgbClr val="002060"/>
                </a:solidFill>
              </a:rPr>
              <a:t>PRESTAÇÃO DE CONTAS  </a:t>
            </a:r>
            <a:br>
              <a:rPr lang="pt-BR" sz="2400" b="1" dirty="0">
                <a:solidFill>
                  <a:srgbClr val="002060"/>
                </a:solidFill>
              </a:rPr>
            </a:br>
            <a:r>
              <a:rPr lang="pt-BR" sz="2400" b="1" dirty="0">
                <a:solidFill>
                  <a:srgbClr val="002060"/>
                </a:solidFill>
              </a:rPr>
              <a:t>Anis 2021</a:t>
            </a:r>
            <a:br>
              <a:rPr lang="pt-BR" sz="2400" b="1" dirty="0">
                <a:solidFill>
                  <a:srgbClr val="002060"/>
                </a:solidFill>
              </a:rPr>
            </a:br>
            <a:endParaRPr lang="pt-BR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312" y="560834"/>
            <a:ext cx="6840000" cy="779934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57150">
            <a:solidFill>
              <a:schemeClr val="accent6">
                <a:lumMod val="75000"/>
              </a:schemeClr>
            </a:solidFill>
          </a:ln>
          <a:effectLst>
            <a:outerShdw blurRad="50800" dist="50800" dir="5400000" algn="ctr" rotWithShape="0">
              <a:schemeClr val="bg2">
                <a:lumMod val="60000"/>
                <a:lumOff val="40000"/>
              </a:schemeClr>
            </a:outerShdw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>
              <a:defRPr/>
            </a:pPr>
            <a:r>
              <a:rPr lang="pt-BR" sz="2300" b="1" dirty="0">
                <a:solidFill>
                  <a:schemeClr val="bg1"/>
                </a:solidFill>
              </a:rPr>
              <a:t>PRINCÍPIO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300" b="1" dirty="0">
                <a:solidFill>
                  <a:schemeClr val="bg1"/>
                </a:solidFill>
              </a:rPr>
              <a:t>INSTITUCIONAL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1984" y="1700808"/>
            <a:ext cx="8075612" cy="4668862"/>
          </a:xfr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 w="57150">
            <a:solidFill>
              <a:schemeClr val="accent6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 fontScale="77500" lnSpcReduction="20000"/>
          </a:bodyPr>
          <a:lstStyle/>
          <a:p>
            <a:pPr>
              <a:buFont typeface="Wingdings 2" pitchFamily="18" charset="2"/>
              <a:buNone/>
              <a:defRPr/>
            </a:pPr>
            <a:endParaRPr lang="pt-BR" altLang="pt-BR" sz="2000" b="1" u="sng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pt-BR" altLang="pt-BR" sz="2000" b="1" u="sng" dirty="0">
                <a:solidFill>
                  <a:schemeClr val="bg1"/>
                </a:solidFill>
              </a:rPr>
              <a:t>Defesa de </a:t>
            </a:r>
            <a:r>
              <a:rPr lang="pt-BR" altLang="pt-BR" sz="2400" b="1" u="sng" dirty="0">
                <a:solidFill>
                  <a:schemeClr val="bg1"/>
                </a:solidFill>
              </a:rPr>
              <a:t>Direitos Essenciais </a:t>
            </a:r>
            <a:r>
              <a:rPr lang="pt-BR" altLang="pt-BR" sz="2000" b="1" u="sng" dirty="0">
                <a:solidFill>
                  <a:schemeClr val="bg1"/>
                </a:solidFill>
              </a:rPr>
              <a:t>dos servidores:</a:t>
            </a:r>
          </a:p>
          <a:p>
            <a:pPr>
              <a:buFont typeface="Wingdings 2" pitchFamily="18" charset="2"/>
              <a:buNone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   entendendo ser os mesmos condição fundamental para manutenção de políticas públicas contínuas e de qualidade.</a:t>
            </a:r>
          </a:p>
          <a:p>
            <a:pPr>
              <a:defRPr/>
            </a:pPr>
            <a:r>
              <a:rPr lang="pt-BR" altLang="pt-BR" sz="2000" b="1" u="sng" dirty="0">
                <a:solidFill>
                  <a:schemeClr val="bg1"/>
                </a:solidFill>
              </a:rPr>
              <a:t>Luta  por </a:t>
            </a:r>
            <a:r>
              <a:rPr lang="pt-BR" altLang="pt-BR" sz="2000" dirty="0">
                <a:solidFill>
                  <a:schemeClr val="bg1"/>
                </a:solidFill>
              </a:rPr>
              <a:t>:</a:t>
            </a:r>
          </a:p>
          <a:p>
            <a:pPr>
              <a:buFont typeface="Wingdings 2" pitchFamily="18" charset="2"/>
              <a:buNone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-  Tratamento igualitário entre os servidores e as carreiras, </a:t>
            </a:r>
          </a:p>
          <a:p>
            <a:pPr>
              <a:buFont typeface="Wingdings 2" pitchFamily="18" charset="2"/>
              <a:buNone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 - Reestabelecimento da paridade entre ativos e inativos, 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Preservação de direitos inclusive previdenciários e incentivos remuneratórios, 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Revisão salarial com aumentos e reposição de perdas inflacionárias, 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Manutenção da previdência pública.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Manutenção da aposentadoria integral.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Manutenção de direitos constitucionais: sistema jurídico único e estabilidade</a:t>
            </a:r>
          </a:p>
          <a:p>
            <a:pPr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212" y="560834"/>
            <a:ext cx="1060450" cy="86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1247" y="404664"/>
            <a:ext cx="6127018" cy="1020813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pt-BR" sz="2200" b="1" dirty="0">
                <a:solidFill>
                  <a:schemeClr val="bg1"/>
                </a:solidFill>
              </a:rPr>
              <a:t>Associados da Anis </a:t>
            </a:r>
            <a:br>
              <a:rPr lang="pt-BR" sz="2200" b="1" dirty="0">
                <a:solidFill>
                  <a:schemeClr val="bg1"/>
                </a:solidFill>
              </a:rPr>
            </a:br>
            <a:r>
              <a:rPr lang="pt-BR" sz="2200" b="1" dirty="0">
                <a:solidFill>
                  <a:schemeClr val="bg1"/>
                </a:solidFill>
              </a:rPr>
              <a:t>evolução ano a ano</a:t>
            </a:r>
          </a:p>
        </p:txBody>
      </p:sp>
      <p:graphicFrame>
        <p:nvGraphicFramePr>
          <p:cNvPr id="13" name="Espaço Reservado para Conteú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431727"/>
              </p:ext>
            </p:extLst>
          </p:nvPr>
        </p:nvGraphicFramePr>
        <p:xfrm>
          <a:off x="467544" y="1700808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1" y="483270"/>
            <a:ext cx="1060450" cy="86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036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75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6840761" cy="977521"/>
          </a:xfr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pt-BR" sz="2000" dirty="0">
                <a:solidFill>
                  <a:schemeClr val="bg1"/>
                </a:solidFill>
                <a:effectLst/>
              </a:rPr>
            </a:br>
            <a:r>
              <a:rPr lang="pt-BR" sz="2000" b="1" dirty="0">
                <a:solidFill>
                  <a:schemeClr val="bg1"/>
                </a:solidFill>
                <a:effectLst/>
              </a:rPr>
              <a:t>PRESTAÇÃO DE CONTAS – Movimentação Recursos </a:t>
            </a:r>
            <a:br>
              <a:rPr lang="pt-BR" sz="2000" b="1" dirty="0">
                <a:solidFill>
                  <a:schemeClr val="bg1"/>
                </a:solidFill>
                <a:effectLst/>
              </a:rPr>
            </a:br>
            <a:r>
              <a:rPr lang="pt-BR" sz="2000" b="1" dirty="0">
                <a:solidFill>
                  <a:schemeClr val="bg1"/>
                </a:solidFill>
                <a:effectLst/>
              </a:rPr>
              <a:t>período 2020 e 2021</a:t>
            </a:r>
            <a:br>
              <a:rPr lang="pt-BR" sz="2000" b="1" dirty="0">
                <a:solidFill>
                  <a:schemeClr val="bg1"/>
                </a:solidFill>
              </a:rPr>
            </a:br>
            <a:endParaRPr lang="pt-BR" sz="2000" b="1" dirty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88639"/>
            <a:ext cx="1040113" cy="977521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623479"/>
              </p:ext>
            </p:extLst>
          </p:nvPr>
        </p:nvGraphicFramePr>
        <p:xfrm>
          <a:off x="467544" y="1484785"/>
          <a:ext cx="850190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7000">
              <a:schemeClr val="accent6">
                <a:lumMod val="67000"/>
              </a:schemeClr>
            </a:gs>
            <a:gs pos="10000">
              <a:schemeClr val="accent6">
                <a:lumMod val="97000"/>
                <a:lumOff val="3000"/>
              </a:schemeClr>
            </a:gs>
            <a:gs pos="61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430676"/>
              </p:ext>
            </p:extLst>
          </p:nvPr>
        </p:nvGraphicFramePr>
        <p:xfrm>
          <a:off x="785132" y="265334"/>
          <a:ext cx="7531284" cy="6404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2" imgW="5819842" imgH="6572368" progId="Excel.Sheet.12">
                  <p:embed/>
                </p:oleObj>
              </mc:Choice>
              <mc:Fallback>
                <p:oleObj name="Planilha" r:id="rId2" imgW="5819842" imgH="657236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85132" y="265334"/>
                        <a:ext cx="7531284" cy="6404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91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8824" y="437762"/>
            <a:ext cx="1018890" cy="83099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tângulo 6"/>
          <p:cNvSpPr/>
          <p:nvPr/>
        </p:nvSpPr>
        <p:spPr>
          <a:xfrm>
            <a:off x="548170" y="437763"/>
            <a:ext cx="6623549" cy="830997"/>
          </a:xfrm>
          <a:prstGeom prst="rect">
            <a:avLst/>
          </a:prstGeom>
          <a:gradFill flip="none" rotWithShape="1">
            <a:gsLst>
              <a:gs pos="5000">
                <a:schemeClr val="accent2">
                  <a:lumMod val="0"/>
                  <a:lumOff val="100000"/>
                </a:schemeClr>
              </a:gs>
              <a:gs pos="47000">
                <a:schemeClr val="accent2">
                  <a:lumMod val="0"/>
                  <a:lumOff val="100000"/>
                </a:schemeClr>
              </a:gs>
              <a:gs pos="92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pt-BR" sz="2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Totais e por Natureza – </a:t>
            </a:r>
          </a:p>
          <a:p>
            <a:pPr algn="ctr">
              <a:defRPr/>
            </a:pPr>
            <a:r>
              <a:rPr lang="pt-BR" sz="2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Anis 2021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925686"/>
              </p:ext>
            </p:extLst>
          </p:nvPr>
        </p:nvGraphicFramePr>
        <p:xfrm>
          <a:off x="540739" y="1268760"/>
          <a:ext cx="712760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5731</TotalTime>
  <Words>171</Words>
  <Application>Microsoft Office PowerPoint</Application>
  <PresentationFormat>Apresentação na tela (4:3)</PresentationFormat>
  <Paragraphs>23</Paragraphs>
  <Slides>6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Wingdings 2</vt:lpstr>
      <vt:lpstr>Circuito</vt:lpstr>
      <vt:lpstr>Planilha</vt:lpstr>
      <vt:lpstr>                PRESTAÇÃO DE CONTAS   Anis 2021 </vt:lpstr>
      <vt:lpstr>PRINCÍPIO INSTITUCIONAL</vt:lpstr>
      <vt:lpstr>Associados da Anis  evolução ano a ano</vt:lpstr>
      <vt:lpstr> PRESTAÇÃO DE CONTAS – Movimentação Recursos  período 2020 e 2021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 ANIS 2019</dc:title>
  <dc:creator>Anamélia</dc:creator>
  <cp:lastModifiedBy>Casa</cp:lastModifiedBy>
  <cp:revision>114</cp:revision>
  <dcterms:created xsi:type="dcterms:W3CDTF">2020-02-27T00:47:28Z</dcterms:created>
  <dcterms:modified xsi:type="dcterms:W3CDTF">2023-09-08T12:57:41Z</dcterms:modified>
</cp:coreProperties>
</file>