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2" r:id="rId4"/>
    <p:sldId id="263" r:id="rId5"/>
    <p:sldId id="265" r:id="rId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181"/>
    <a:srgbClr val="7FEFFB"/>
    <a:srgbClr val="66FFFF"/>
    <a:srgbClr val="66FF99"/>
    <a:srgbClr val="169DDA"/>
    <a:srgbClr val="6C27C9"/>
    <a:srgbClr val="FACBC6"/>
    <a:srgbClr val="FA062F"/>
    <a:srgbClr val="EE5D4E"/>
    <a:srgbClr val="F884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3636" autoAdjust="0"/>
  </p:normalViewPr>
  <p:slideViewPr>
    <p:cSldViewPr>
      <p:cViewPr varScale="1">
        <p:scale>
          <a:sx n="69" d="100"/>
          <a:sy n="69" d="100"/>
        </p:scale>
        <p:origin x="141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cassi\OneDrive\Documentos\ANIS\presta&#231;&#227;o%20de%20contas\graficos%20utilizados%20presta&#231;&#227;o%20contas_Anis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assi\OneDrive\Documentos\ANIS\presta&#231;&#227;o%20de%20contas\graficos%20utilizados%20presta&#231;&#227;o%20contas_Ani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3"/>
          <c:order val="3"/>
          <c:tx>
            <c:v>2019</c:v>
          </c:tx>
          <c:invertIfNegative val="0"/>
          <c:cat>
            <c:strRef>
              <c:f>'APRESENTAÇÃO_Prestação Contas'!$A$30:$A$33</c:f>
              <c:strCache>
                <c:ptCount val="4"/>
                <c:pt idx="0">
                  <c:v>CONTRIBUIÇÕES + ANUIDADES</c:v>
                </c:pt>
                <c:pt idx="1">
                  <c:v>Despesas/Creditos/Investimentos</c:v>
                </c:pt>
                <c:pt idx="2">
                  <c:v>SALDO CONTA CORRENTE</c:v>
                </c:pt>
                <c:pt idx="3">
                  <c:v>SALDO POUPANÇA</c:v>
                </c:pt>
              </c:strCache>
            </c:strRef>
          </c:cat>
          <c:val>
            <c:numRef>
              <c:f>'APRESENTAÇÃO_Prestação Contas'!$E$30:$E$33</c:f>
              <c:numCache>
                <c:formatCode>_("R$"* #,##0.00_);_("R$"* \(#,##0.00\);_("R$"* "-"??_);_(@_)</c:formatCode>
                <c:ptCount val="4"/>
                <c:pt idx="0">
                  <c:v>25782.25</c:v>
                </c:pt>
                <c:pt idx="1">
                  <c:v>13320.18</c:v>
                </c:pt>
                <c:pt idx="2">
                  <c:v>18634.73</c:v>
                </c:pt>
                <c:pt idx="3">
                  <c:v>6864.21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2F-4798-A26E-C62C55A72ADF}"/>
            </c:ext>
          </c:extLst>
        </c:ser>
        <c:ser>
          <c:idx val="5"/>
          <c:order val="4"/>
          <c:tx>
            <c:v>2020</c:v>
          </c:tx>
          <c:invertIfNegative val="0"/>
          <c:cat>
            <c:strRef>
              <c:f>'APRESENTAÇÃO_Prestação Contas'!$A$30:$A$33</c:f>
              <c:strCache>
                <c:ptCount val="4"/>
                <c:pt idx="0">
                  <c:v>CONTRIBUIÇÕES + ANUIDADES</c:v>
                </c:pt>
                <c:pt idx="1">
                  <c:v>Despesas/Creditos/Investimentos</c:v>
                </c:pt>
                <c:pt idx="2">
                  <c:v>SALDO CONTA CORRENTE</c:v>
                </c:pt>
                <c:pt idx="3">
                  <c:v>SALDO POUPANÇA</c:v>
                </c:pt>
              </c:strCache>
            </c:strRef>
          </c:cat>
          <c:val>
            <c:numRef>
              <c:f>'APRESENTAÇÃO_Prestação Contas'!$G$30:$G$33</c:f>
              <c:numCache>
                <c:formatCode>_("R$"* #,##0.00_);_("R$"* \(#,##0.00\);_("R$"* "-"??_);_(@_)</c:formatCode>
                <c:ptCount val="4"/>
                <c:pt idx="0">
                  <c:v>52156</c:v>
                </c:pt>
                <c:pt idx="1">
                  <c:v>58353</c:v>
                </c:pt>
                <c:pt idx="2">
                  <c:v>18526.04</c:v>
                </c:pt>
                <c:pt idx="3">
                  <c:v>775.9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2F-4798-A26E-C62C55A72A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7153792"/>
        <c:axId val="57159680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v>2016</c:v>
                </c:tx>
                <c:spPr>
                  <a:solidFill>
                    <a:srgbClr val="1C8FAA"/>
                  </a:solidFill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'APRESENTAÇÃO_Prestação Contas'!$A$30:$A$33</c15:sqref>
                        </c15:formulaRef>
                      </c:ext>
                    </c:extLst>
                    <c:strCache>
                      <c:ptCount val="4"/>
                      <c:pt idx="0">
                        <c:v>CONTRIBUIÇÕES + ANUIDADES</c:v>
                      </c:pt>
                      <c:pt idx="1">
                        <c:v>Despesas/Creditos/Investimentos</c:v>
                      </c:pt>
                      <c:pt idx="2">
                        <c:v>SALDO CONTA CORRENTE</c:v>
                      </c:pt>
                      <c:pt idx="3">
                        <c:v>SALDO POUPANÇA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'APRESENTAÇÃO_Prestação Contas'!$B$30:$B$33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F62F-4798-A26E-C62C55A72ADF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v>2017</c:v>
                </c:tx>
                <c:spPr>
                  <a:solidFill>
                    <a:srgbClr val="18D82A"/>
                  </a:solidFill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'APRESENTAÇÃO_Prestação Contas'!$A$30:$A$33</c15:sqref>
                        </c15:formulaRef>
                      </c:ext>
                    </c:extLst>
                    <c:strCache>
                      <c:ptCount val="4"/>
                      <c:pt idx="0">
                        <c:v>CONTRIBUIÇÕES + ANUIDADES</c:v>
                      </c:pt>
                      <c:pt idx="1">
                        <c:v>Despesas/Creditos/Investimentos</c:v>
                      </c:pt>
                      <c:pt idx="2">
                        <c:v>SALDO CONTA CORRENTE</c:v>
                      </c:pt>
                      <c:pt idx="3">
                        <c:v>SALDO POUPANÇA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'APRESENTAÇÃO_Prestação Contas'!$C$30:$C$33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F62F-4798-A26E-C62C55A72ADF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v>2018</c:v>
                </c:tx>
                <c:spPr>
                  <a:solidFill>
                    <a:srgbClr val="FF0066"/>
                  </a:solidFill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'APRESENTAÇÃO_Prestação Contas'!$A$30:$A$33</c15:sqref>
                        </c15:formulaRef>
                      </c:ext>
                    </c:extLst>
                    <c:strCache>
                      <c:ptCount val="4"/>
                      <c:pt idx="0">
                        <c:v>CONTRIBUIÇÕES + ANUIDADES</c:v>
                      </c:pt>
                      <c:pt idx="1">
                        <c:v>Despesas/Creditos/Investimentos</c:v>
                      </c:pt>
                      <c:pt idx="2">
                        <c:v>SALDO CONTA CORRENTE</c:v>
                      </c:pt>
                      <c:pt idx="3">
                        <c:v>SALDO POUPANÇA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'APRESENTAÇÃO_Prestação Contas'!$D$30:$D$33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F62F-4798-A26E-C62C55A72ADF}"/>
                  </c:ext>
                </c:extLst>
              </c15:ser>
            </c15:filteredBarSeries>
          </c:ext>
        </c:extLst>
      </c:bar3DChart>
      <c:catAx>
        <c:axId val="57153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pt-BR"/>
          </a:p>
        </c:txPr>
        <c:crossAx val="57159680"/>
        <c:crosses val="autoZero"/>
        <c:auto val="1"/>
        <c:lblAlgn val="ctr"/>
        <c:lblOffset val="100"/>
        <c:noMultiLvlLbl val="0"/>
      </c:catAx>
      <c:valAx>
        <c:axId val="57159680"/>
        <c:scaling>
          <c:orientation val="minMax"/>
        </c:scaling>
        <c:delete val="0"/>
        <c:axPos val="l"/>
        <c:majorGridlines/>
        <c:numFmt formatCode="_-\R\$\ * #,##0_-;\-\R\$\ * #,##0_-;_-\R\$\ * &quot;-&quot;_-;_-@_-" sourceLinked="0"/>
        <c:majorTickMark val="out"/>
        <c:minorTickMark val="none"/>
        <c:tickLblPos val="nextTo"/>
        <c:spPr>
          <a:noFill/>
        </c:spPr>
        <c:txPr>
          <a:bodyPr/>
          <a:lstStyle/>
          <a:p>
            <a:pPr>
              <a:defRPr b="1">
                <a:solidFill>
                  <a:schemeClr val="bg2">
                    <a:lumMod val="10000"/>
                  </a:schemeClr>
                </a:solidFill>
              </a:defRPr>
            </a:pPr>
            <a:endParaRPr lang="pt-BR"/>
          </a:p>
        </c:txPr>
        <c:crossAx val="5715379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txPr>
        <a:bodyPr/>
        <a:lstStyle/>
        <a:p>
          <a:pPr>
            <a:defRPr sz="1400" b="1"/>
          </a:pPr>
          <a:endParaRPr lang="pt-BR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657962180672629E-2"/>
          <c:y val="0.12090566258962764"/>
          <c:w val="0.49140521402171095"/>
          <c:h val="0.8680088033413933"/>
        </c:manualLayout>
      </c:layout>
      <c:pieChart>
        <c:varyColors val="1"/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527-4BD1-9693-C570C9BFC1B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527-4BD1-9693-C570C9BFC1B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527-4BD1-9693-C570C9BFC1B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527-4BD1-9693-C570C9BFC1B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'Grafico Despesas Anis - 2020'!$A$1:$A$3</c:f>
              <c:strCache>
                <c:ptCount val="3"/>
                <c:pt idx="0">
                  <c:v>DESPESAS LEGAIS E COM TRIBUTOS</c:v>
                </c:pt>
                <c:pt idx="1">
                  <c:v>DESP MANUTENÇÃO E FUNCIONAMENTO</c:v>
                </c:pt>
                <c:pt idx="2">
                  <c:v>SERVIÇOS PRESTADOS</c:v>
                </c:pt>
              </c:strCache>
            </c:strRef>
          </c:cat>
          <c:val>
            <c:numRef>
              <c:f>'Grafico Despesas Anis - 2020'!$C$1:$C$3</c:f>
              <c:numCache>
                <c:formatCode>_("R$"* #,##0.00_);_("R$"* \(#,##0.00\);_("R$"* "-"??_);_(@_)</c:formatCode>
                <c:ptCount val="3"/>
                <c:pt idx="0">
                  <c:v>1918</c:v>
                </c:pt>
                <c:pt idx="1">
                  <c:v>7508</c:v>
                </c:pt>
                <c:pt idx="2">
                  <c:v>42591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527-4BD1-9693-C570C9BFC1BC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extLst>
          <c:ext xmlns:c15="http://schemas.microsoft.com/office/drawing/2012/chart" uri="{02D57815-91ED-43cb-92C2-25804820EDAC}">
            <c15:filteredPieSeries>
              <c15:ser>
                <c:idx val="0"/>
                <c:order val="0"/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A-D527-4BD1-9693-C570C9BFC1BC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C-D527-4BD1-9693-C570C9BFC1BC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E-D527-4BD1-9693-C570C9BFC1BC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0-D527-4BD1-9693-C570C9BFC1BC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bestFit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>
                    <c:ext uri="{CE6537A1-D6FC-4f65-9D91-7224C49458BB}"/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'Grafico Despesas Anis - 2020'!$A$1:$A$3</c15:sqref>
                        </c15:formulaRef>
                      </c:ext>
                    </c:extLst>
                    <c:strCache>
                      <c:ptCount val="3"/>
                      <c:pt idx="0">
                        <c:v>DESPESAS LEGAIS E COM TRIBUTOS</c:v>
                      </c:pt>
                      <c:pt idx="1">
                        <c:v>DESP MANUTENÇÃO E FUNCIONAMENTO</c:v>
                      </c:pt>
                      <c:pt idx="2">
                        <c:v>SERVIÇOS PRESTADOS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'Grafico Despesas Anis - 2020'!$B$1:$B$4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1-D527-4BD1-9693-C570C9BFC1BC}"/>
                  </c:ext>
                </c:extLst>
              </c15:ser>
            </c15:filteredPieSeries>
            <c15:filteredPieSeries>
              <c15:ser>
                <c:idx val="2"/>
                <c:order val="2"/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3-D527-4BD1-9693-C570C9BFC1BC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5-D527-4BD1-9693-C570C9BFC1BC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7-D527-4BD1-9693-C570C9BFC1BC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9-D527-4BD1-9693-C570C9BFC1BC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bestFit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 xmlns:c15="http://schemas.microsoft.com/office/drawing/2012/chart">
                    <c:ext xmlns:c15="http://schemas.microsoft.com/office/drawing/2012/chart" uri="{CE6537A1-D6FC-4f65-9D91-7224C49458BB}"/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'Grafico Despesas Anis - 2020'!$A$1:$A$3</c15:sqref>
                        </c15:formulaRef>
                      </c:ext>
                    </c:extLst>
                    <c:strCache>
                      <c:ptCount val="3"/>
                      <c:pt idx="0">
                        <c:v>DESPESAS LEGAIS E COM TRIBUTOS</c:v>
                      </c:pt>
                      <c:pt idx="1">
                        <c:v>DESP MANUTENÇÃO E FUNCIONAMENTO</c:v>
                      </c:pt>
                      <c:pt idx="2">
                        <c:v>SERVIÇOS PRESTADOS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'Grafico Despesas Anis - 2020'!$D$1:$D$4</c15:sqref>
                        </c15:formulaRef>
                      </c:ext>
                    </c:extLst>
                    <c:numCache>
                      <c:formatCode>0%</c:formatCode>
                      <c:ptCount val="4"/>
                      <c:pt idx="0">
                        <c:v>0.25546084176877998</c:v>
                      </c:pt>
                      <c:pt idx="1">
                        <c:v>0.1443374281484899</c:v>
                      </c:pt>
                      <c:pt idx="2">
                        <c:v>0.818790010957956</c:v>
                      </c:pt>
                      <c:pt idx="3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A-D527-4BD1-9693-C570C9BFC1BC}"/>
                  </c:ext>
                </c:extLst>
              </c15:ser>
            </c15:filteredPieSeries>
          </c:ext>
        </c:extLst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0956864102423858"/>
          <c:y val="0.20364995292042895"/>
          <c:w val="0.37752813098435872"/>
          <c:h val="0.638284126108643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aseline="0"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0.39896</cdr:x>
      <cdr:y>0.05842</cdr:y>
    </cdr:from>
    <cdr:to>
      <cdr:x>0.89767</cdr:x>
      <cdr:y>0.22337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2933699" y="323850"/>
          <a:ext cx="3667125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t-BR"/>
        </a:p>
      </cdr:txBody>
    </cdr:sp>
  </cdr:relSizeAnchor>
  <cdr:relSizeAnchor xmlns:cdr="http://schemas.openxmlformats.org/drawingml/2006/chartDrawing">
    <cdr:from>
      <cdr:x>0.24611</cdr:x>
      <cdr:y>0.00859</cdr:y>
    </cdr:from>
    <cdr:to>
      <cdr:x>0.98057</cdr:x>
      <cdr:y>0.14654</cdr:y>
    </cdr:to>
    <cdr:sp macro="" textlink="">
      <cdr:nvSpPr>
        <cdr:cNvPr id="3" name="CaixaDeTexto 2"/>
        <cdr:cNvSpPr txBox="1"/>
      </cdr:nvSpPr>
      <cdr:spPr>
        <a:xfrm xmlns:a="http://schemas.openxmlformats.org/drawingml/2006/main">
          <a:off x="1809750" y="50816"/>
          <a:ext cx="5400675" cy="8159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t"/>
        <a:lstStyle xmlns:a="http://schemas.openxmlformats.org/drawingml/2006/main"/>
        <a:p xmlns:a="http://schemas.openxmlformats.org/drawingml/2006/main">
          <a:pPr algn="ctr"/>
          <a:r>
            <a:rPr lang="pt-BR" sz="1600" b="1"/>
            <a:t>PRESTAÇÃO</a:t>
          </a:r>
          <a:r>
            <a:rPr lang="pt-BR" sz="1600" b="1" baseline="0"/>
            <a:t> DE CONTAS DA ANIS - 2019 A 2020</a:t>
          </a:r>
          <a:endParaRPr lang="pt-BR" sz="1600" b="1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BD623-B6EE-4C16-8E2E-C27A589273A4}" type="datetimeFigureOut">
              <a:rPr lang="pt-BR"/>
              <a:pPr>
                <a:defRPr/>
              </a:pPr>
              <a:t>25/03/2021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71474-9482-4AC4-8658-4A45B44D9CB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AA13B-3632-426B-B763-C91B17A52521}" type="datetimeFigureOut">
              <a:rPr lang="pt-BR"/>
              <a:pPr>
                <a:defRPr/>
              </a:pPr>
              <a:t>25/03/2021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C4283-1633-4394-83C9-2E322B97CC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1F5FA-6D1E-4A78-B939-DCA53AE8C5BC}" type="datetimeFigureOut">
              <a:rPr lang="pt-BR"/>
              <a:pPr>
                <a:defRPr/>
              </a:pPr>
              <a:t>25/03/2021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0A8CA-23B3-4797-88DB-250AA516DCD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97560-B0BA-4BB2-9B06-01E60BA17341}" type="datetimeFigureOut">
              <a:rPr lang="pt-BR"/>
              <a:pPr>
                <a:defRPr/>
              </a:pPr>
              <a:t>25/03/2021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DE3A7-0A5B-44D0-97B0-D6D4EB64C3E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EC8AC-A2A8-4E2C-BE82-84E2D1A1FCF7}" type="datetimeFigureOut">
              <a:rPr lang="pt-BR"/>
              <a:pPr>
                <a:defRPr/>
              </a:pPr>
              <a:t>25/03/2021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D76F6-8FF3-4327-99E3-0C583C700EA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D9129-90DF-45F6-939A-96B6898E9626}" type="datetimeFigureOut">
              <a:rPr lang="pt-BR"/>
              <a:pPr>
                <a:defRPr/>
              </a:pPr>
              <a:t>25/03/2021</a:t>
            </a:fld>
            <a:endParaRPr lang="pt-BR"/>
          </a:p>
        </p:txBody>
      </p:sp>
      <p:sp>
        <p:nvSpPr>
          <p:cNvPr id="6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D0A48-040C-4AC2-A3BA-F55E0E4CCE6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50847-DD66-4798-B5CF-3955BE98BF86}" type="datetimeFigureOut">
              <a:rPr lang="pt-BR"/>
              <a:pPr>
                <a:defRPr/>
              </a:pPr>
              <a:t>25/03/2021</a:t>
            </a:fld>
            <a:endParaRPr lang="pt-BR"/>
          </a:p>
        </p:txBody>
      </p:sp>
      <p:sp>
        <p:nvSpPr>
          <p:cNvPr id="8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C0014-DC06-42AB-936D-D56DF86BAD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E0653-613F-4D75-B8FC-84AC190123EF}" type="datetimeFigureOut">
              <a:rPr lang="pt-BR"/>
              <a:pPr>
                <a:defRPr/>
              </a:pPr>
              <a:t>25/03/2021</a:t>
            </a:fld>
            <a:endParaRPr lang="pt-BR"/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BB516-7A10-4CC1-9F4F-445F580F4D4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2165F-6066-470C-ABA4-8FB769227779}" type="datetimeFigureOut">
              <a:rPr lang="pt-BR"/>
              <a:pPr>
                <a:defRPr/>
              </a:pPr>
              <a:t>25/03/2021</a:t>
            </a:fld>
            <a:endParaRPr lang="pt-BR"/>
          </a:p>
        </p:txBody>
      </p:sp>
      <p:sp>
        <p:nvSpPr>
          <p:cNvPr id="3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EAA7A-087A-4F34-8F56-5A8C2D7BBA2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66490-DCE4-45AE-84B2-517A43F7CAEA}" type="datetimeFigureOut">
              <a:rPr lang="pt-BR"/>
              <a:pPr>
                <a:defRPr/>
              </a:pPr>
              <a:t>25/03/2021</a:t>
            </a:fld>
            <a:endParaRPr lang="pt-BR"/>
          </a:p>
        </p:txBody>
      </p:sp>
      <p:sp>
        <p:nvSpPr>
          <p:cNvPr id="6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371E7-994E-45A3-8809-477A4A436D9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com Único Canto Aparado e Arredondado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riângulo retângulo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orma livre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9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05FBB-5A48-4351-9EE2-3EC5AA8451CC}" type="datetimeFigureOut">
              <a:rPr lang="pt-BR"/>
              <a:pPr>
                <a:defRPr/>
              </a:pPr>
              <a:t>25/03/2021</a:t>
            </a:fld>
            <a:endParaRPr lang="pt-BR"/>
          </a:p>
        </p:txBody>
      </p:sp>
      <p:sp>
        <p:nvSpPr>
          <p:cNvPr id="10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A8BEB-47B1-49AA-BF2F-6BCBBB190C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Espaço Reservado para Título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  <a:endParaRPr lang="en-US" smtClean="0"/>
          </a:p>
        </p:txBody>
      </p:sp>
      <p:sp>
        <p:nvSpPr>
          <p:cNvPr id="1029" name="Espaço Reservado para Texto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8C7D5DA-D2AA-4CA8-AEA3-3D58212FE3CB}" type="datetimeFigureOut">
              <a:rPr lang="pt-BR"/>
              <a:pPr>
                <a:defRPr/>
              </a:pPr>
              <a:t>25/03/2021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65E90E-069D-48D0-8C2B-94AA43F1898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grpSp>
        <p:nvGrpSpPr>
          <p:cNvPr id="1033" name="Grupo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9" r:id="rId9"/>
    <p:sldLayoutId id="2147483747" r:id="rId10"/>
    <p:sldLayoutId id="214748374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Verdana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EB641B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EB641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39639D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060848"/>
            <a:ext cx="4281373" cy="3492000"/>
          </a:xfrm>
          <a:prstGeom prst="rect">
            <a:avLst/>
          </a:prstGeom>
          <a:ln w="38100" cmpd="sng">
            <a:solidFill>
              <a:schemeClr val="accent6">
                <a:lumMod val="7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4" name="CaixaDeTexto 3"/>
          <p:cNvSpPr txBox="1"/>
          <p:nvPr/>
        </p:nvSpPr>
        <p:spPr>
          <a:xfrm>
            <a:off x="3107160" y="5796612"/>
            <a:ext cx="5976664" cy="954107"/>
          </a:xfrm>
          <a:prstGeom prst="rect">
            <a:avLst/>
          </a:prstGeom>
          <a:gradFill flip="none" rotWithShape="1">
            <a:gsLst>
              <a:gs pos="0">
                <a:srgbClr val="33CCCC"/>
              </a:gs>
              <a:gs pos="25000">
                <a:schemeClr val="lt2">
                  <a:tint val="83000"/>
                  <a:satMod val="320000"/>
                </a:schemeClr>
              </a:gs>
              <a:gs pos="100000">
                <a:schemeClr val="lt2">
                  <a:shade val="15000"/>
                  <a:satMod val="320000"/>
                </a:schemeClr>
              </a:gs>
            </a:gsLst>
            <a:lin ang="810000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001">
            <a:schemeClr val="lt2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pt-BR" sz="1400" b="1" dirty="0" smtClean="0"/>
              <a:t>Elaboração</a:t>
            </a:r>
            <a:r>
              <a:rPr lang="pt-BR" sz="1400" b="1" dirty="0"/>
              <a:t>: </a:t>
            </a:r>
            <a:r>
              <a:rPr lang="pt-BR" sz="1400" b="1" dirty="0" err="1"/>
              <a:t>Izilda</a:t>
            </a:r>
            <a:r>
              <a:rPr lang="pt-BR" sz="1400" b="1" dirty="0"/>
              <a:t> Santos da Silva </a:t>
            </a:r>
            <a:r>
              <a:rPr lang="pt-BR" sz="1400" b="1" dirty="0" err="1" smtClean="0"/>
              <a:t>Patti</a:t>
            </a:r>
            <a:r>
              <a:rPr lang="pt-BR" sz="1400" b="1" dirty="0" smtClean="0"/>
              <a:t> e Cassio A </a:t>
            </a:r>
            <a:r>
              <a:rPr lang="pt-BR" sz="1400" b="1" dirty="0" err="1" smtClean="0"/>
              <a:t>Mussupapo</a:t>
            </a:r>
            <a:endParaRPr lang="pt-BR" sz="1400" b="1" dirty="0" smtClean="0"/>
          </a:p>
          <a:p>
            <a:pPr>
              <a:defRPr/>
            </a:pPr>
            <a:r>
              <a:rPr lang="pt-BR" sz="1400" b="1" dirty="0" smtClean="0"/>
              <a:t>Colaboração: </a:t>
            </a:r>
            <a:r>
              <a:rPr lang="pt-BR" sz="1400" b="1" dirty="0" err="1" smtClean="0"/>
              <a:t>Anamelia</a:t>
            </a:r>
            <a:r>
              <a:rPr lang="pt-BR" sz="1400" b="1" dirty="0" smtClean="0"/>
              <a:t> Ferreira Prado </a:t>
            </a:r>
            <a:r>
              <a:rPr lang="pt-BR" sz="1400" b="1" dirty="0" err="1" smtClean="0"/>
              <a:t>Zara</a:t>
            </a:r>
            <a:endParaRPr lang="pt-BR" sz="1400" b="1" dirty="0" smtClean="0"/>
          </a:p>
          <a:p>
            <a:pPr>
              <a:defRPr/>
            </a:pPr>
            <a:endParaRPr lang="pt-BR" sz="1400" b="1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35596" y="404664"/>
            <a:ext cx="7272808" cy="1440160"/>
          </a:xfrm>
          <a:ln w="38100">
            <a:solidFill>
              <a:schemeClr val="accent6">
                <a:lumMod val="75000"/>
              </a:schemeClr>
            </a:solidFill>
          </a:ln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anchorCtr="1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000" dirty="0" smtClean="0"/>
              <a:t/>
            </a:r>
            <a:br>
              <a:rPr lang="pt-BR" sz="3000" dirty="0" smtClean="0"/>
            </a:br>
            <a:r>
              <a:rPr lang="pt-BR" sz="3000" dirty="0"/>
              <a:t/>
            </a:r>
            <a:br>
              <a:rPr lang="pt-BR" sz="3000" dirty="0"/>
            </a:br>
            <a:r>
              <a:rPr lang="pt-BR" sz="3000" dirty="0" smtClean="0"/>
              <a:t/>
            </a:r>
            <a:br>
              <a:rPr lang="pt-BR" sz="3000" dirty="0" smtClean="0"/>
            </a:br>
            <a:r>
              <a:rPr lang="pt-BR" sz="3000" dirty="0"/>
              <a:t/>
            </a:r>
            <a:br>
              <a:rPr lang="pt-BR" sz="3000" dirty="0"/>
            </a:br>
            <a:r>
              <a:rPr lang="pt-BR" sz="3000" dirty="0" smtClean="0"/>
              <a:t/>
            </a:r>
            <a:br>
              <a:rPr lang="pt-BR" sz="3000" dirty="0" smtClean="0"/>
            </a:br>
            <a:r>
              <a:rPr lang="pt-BR" sz="3000" dirty="0"/>
              <a:t/>
            </a:r>
            <a:br>
              <a:rPr lang="pt-BR" sz="3000" dirty="0"/>
            </a:br>
            <a:r>
              <a:rPr lang="pt-BR" sz="3000" dirty="0" smtClean="0"/>
              <a:t/>
            </a:r>
            <a:br>
              <a:rPr lang="pt-BR" sz="3000" dirty="0" smtClean="0"/>
            </a:br>
            <a:r>
              <a:rPr lang="pt-BR" sz="3000" dirty="0"/>
              <a:t/>
            </a:r>
            <a:br>
              <a:rPr lang="pt-BR" sz="3000" dirty="0"/>
            </a:br>
            <a:r>
              <a:rPr lang="pt-BR" sz="3000" dirty="0" smtClean="0"/>
              <a:t/>
            </a:r>
            <a:br>
              <a:rPr lang="pt-BR" sz="3000" dirty="0" smtClean="0"/>
            </a:br>
            <a:r>
              <a:rPr lang="pt-BR" sz="3000" dirty="0" smtClean="0"/>
              <a:t/>
            </a:r>
            <a:br>
              <a:rPr lang="pt-BR" sz="3000" dirty="0" smtClean="0"/>
            </a:br>
            <a:r>
              <a:rPr lang="pt-BR" sz="3000" dirty="0" smtClean="0"/>
              <a:t/>
            </a:r>
            <a:br>
              <a:rPr lang="pt-BR" sz="3000" dirty="0" smtClean="0"/>
            </a:br>
            <a:r>
              <a:rPr lang="pt-BR" sz="3000" dirty="0" smtClean="0"/>
              <a:t/>
            </a:r>
            <a:br>
              <a:rPr lang="pt-BR" sz="3000" dirty="0" smtClean="0"/>
            </a:br>
            <a:r>
              <a:rPr lang="pt-BR" sz="3000" dirty="0" smtClean="0"/>
              <a:t/>
            </a:r>
            <a:br>
              <a:rPr lang="pt-BR" sz="3000" dirty="0" smtClean="0"/>
            </a:br>
            <a:r>
              <a:rPr lang="pt-BR" sz="3000" dirty="0" smtClean="0"/>
              <a:t/>
            </a:r>
            <a:br>
              <a:rPr lang="pt-BR" sz="3000" dirty="0" smtClean="0"/>
            </a:br>
            <a:r>
              <a:rPr lang="pt-BR" sz="3000" dirty="0" smtClean="0"/>
              <a:t/>
            </a:r>
            <a:br>
              <a:rPr lang="pt-BR" sz="3000" dirty="0" smtClean="0"/>
            </a:br>
            <a:r>
              <a:rPr lang="pt-BR" sz="3000" dirty="0" smtClean="0"/>
              <a:t/>
            </a:r>
            <a:br>
              <a:rPr lang="pt-BR" sz="3000" dirty="0" smtClean="0"/>
            </a:br>
            <a:r>
              <a:rPr lang="pt-BR" sz="3000" dirty="0" smtClean="0">
                <a:solidFill>
                  <a:schemeClr val="bg1"/>
                </a:solidFill>
              </a:rPr>
              <a:t>PRESTAÇÃO DE CONTAS  </a:t>
            </a:r>
            <a:br>
              <a:rPr lang="pt-BR" sz="3000" dirty="0" smtClean="0">
                <a:solidFill>
                  <a:schemeClr val="bg1"/>
                </a:solidFill>
              </a:rPr>
            </a:br>
            <a:r>
              <a:rPr lang="pt-BR" sz="3000" dirty="0" smtClean="0">
                <a:solidFill>
                  <a:schemeClr val="bg1"/>
                </a:solidFill>
              </a:rPr>
              <a:t>Anis 2020</a:t>
            </a:r>
            <a:r>
              <a:rPr lang="pt-BR" sz="3000" dirty="0" smtClean="0"/>
              <a:t/>
            </a:r>
            <a:br>
              <a:rPr lang="pt-BR" sz="3000" dirty="0" smtClean="0"/>
            </a:br>
            <a:endParaRPr lang="pt-BR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40312" y="1544192"/>
            <a:ext cx="8075612" cy="4117056"/>
          </a:xfrm>
          <a:blipFill>
            <a:blip r:embed="rId2" cstate="print"/>
            <a:tile tx="0" ty="0" sx="100000" sy="100000" flip="none" algn="tl"/>
          </a:blipFill>
          <a:ln w="57150"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endParaRPr lang="pt-BR" altLang="pt-BR" sz="2000" b="1" u="sng" dirty="0" smtClean="0">
              <a:solidFill>
                <a:schemeClr val="bg1"/>
              </a:solidFill>
            </a:endParaRPr>
          </a:p>
          <a:p>
            <a:pPr>
              <a:defRPr/>
            </a:pPr>
            <a:r>
              <a:rPr lang="pt-BR" altLang="pt-BR" sz="2000" b="1" u="sng" dirty="0" smtClean="0">
                <a:solidFill>
                  <a:schemeClr val="bg1"/>
                </a:solidFill>
              </a:rPr>
              <a:t>Defesa de </a:t>
            </a:r>
            <a:r>
              <a:rPr lang="pt-BR" altLang="pt-BR" sz="2400" b="1" u="sng" dirty="0" smtClean="0">
                <a:solidFill>
                  <a:schemeClr val="bg1"/>
                </a:solidFill>
              </a:rPr>
              <a:t>Direitos Essenciais </a:t>
            </a:r>
            <a:r>
              <a:rPr lang="pt-BR" altLang="pt-BR" sz="2000" b="1" u="sng" dirty="0" smtClean="0">
                <a:solidFill>
                  <a:schemeClr val="bg1"/>
                </a:solidFill>
              </a:rPr>
              <a:t>aos servidores:</a:t>
            </a:r>
          </a:p>
          <a:p>
            <a:pPr>
              <a:buFont typeface="Wingdings 2" pitchFamily="18" charset="2"/>
              <a:buNone/>
              <a:defRPr/>
            </a:pPr>
            <a:r>
              <a:rPr lang="pt-BR" altLang="pt-BR" sz="2000" dirty="0" smtClean="0">
                <a:solidFill>
                  <a:schemeClr val="bg1"/>
                </a:solidFill>
              </a:rPr>
              <a:t>   entendendo ser os mesmos condição fundamental para manutenção de políticas públicas contínuas e de qualidade.</a:t>
            </a:r>
          </a:p>
          <a:p>
            <a:pPr>
              <a:defRPr/>
            </a:pPr>
            <a:r>
              <a:rPr lang="pt-BR" altLang="pt-BR" sz="2000" b="1" u="sng" dirty="0" smtClean="0">
                <a:solidFill>
                  <a:schemeClr val="bg1"/>
                </a:solidFill>
              </a:rPr>
              <a:t>Luta  por </a:t>
            </a:r>
            <a:r>
              <a:rPr lang="pt-BR" altLang="pt-BR" sz="2000" dirty="0" smtClean="0">
                <a:solidFill>
                  <a:schemeClr val="bg1"/>
                </a:solidFill>
              </a:rPr>
              <a:t>:</a:t>
            </a:r>
          </a:p>
          <a:p>
            <a:pPr>
              <a:buFont typeface="Wingdings 2" pitchFamily="18" charset="2"/>
              <a:buNone/>
              <a:defRPr/>
            </a:pPr>
            <a:r>
              <a:rPr lang="pt-BR" altLang="pt-BR" sz="2000" dirty="0" smtClean="0">
                <a:solidFill>
                  <a:schemeClr val="bg1"/>
                </a:solidFill>
              </a:rPr>
              <a:t>-  Tratamento igualitário entre os servidores e as carreiras, </a:t>
            </a:r>
          </a:p>
          <a:p>
            <a:pPr>
              <a:buFont typeface="Wingdings 2" pitchFamily="18" charset="2"/>
              <a:buNone/>
              <a:defRPr/>
            </a:pPr>
            <a:r>
              <a:rPr lang="pt-BR" altLang="pt-BR" sz="2000" dirty="0" smtClean="0">
                <a:solidFill>
                  <a:schemeClr val="bg1"/>
                </a:solidFill>
              </a:rPr>
              <a:t> - Reestabelecimento da paridade entre ativos e inativos, </a:t>
            </a:r>
          </a:p>
          <a:p>
            <a:pPr>
              <a:buFontTx/>
              <a:buChar char="-"/>
              <a:defRPr/>
            </a:pPr>
            <a:r>
              <a:rPr lang="pt-BR" altLang="pt-BR" sz="2000" dirty="0" smtClean="0">
                <a:solidFill>
                  <a:schemeClr val="bg1"/>
                </a:solidFill>
              </a:rPr>
              <a:t>Preservação direitos e incentivos remuneratórios, </a:t>
            </a:r>
          </a:p>
          <a:p>
            <a:pPr>
              <a:buFontTx/>
              <a:buChar char="-"/>
              <a:defRPr/>
            </a:pPr>
            <a:r>
              <a:rPr lang="pt-BR" altLang="pt-BR" sz="2000" dirty="0" smtClean="0">
                <a:solidFill>
                  <a:schemeClr val="bg1"/>
                </a:solidFill>
              </a:rPr>
              <a:t>Revisão salarial, </a:t>
            </a:r>
          </a:p>
          <a:p>
            <a:pPr>
              <a:buFontTx/>
              <a:buChar char="-"/>
              <a:defRPr/>
            </a:pPr>
            <a:r>
              <a:rPr lang="pt-BR" altLang="pt-BR" sz="2000" dirty="0" smtClean="0">
                <a:solidFill>
                  <a:schemeClr val="bg1"/>
                </a:solidFill>
              </a:rPr>
              <a:t>Manutenção da previdência pública e</a:t>
            </a:r>
          </a:p>
          <a:p>
            <a:pPr>
              <a:buFontTx/>
              <a:buChar char="-"/>
              <a:defRPr/>
            </a:pPr>
            <a:r>
              <a:rPr lang="pt-BR" altLang="pt-BR" sz="2000" dirty="0" smtClean="0">
                <a:solidFill>
                  <a:schemeClr val="bg1"/>
                </a:solidFill>
              </a:rPr>
              <a:t>Manutenção da aposentadoria integral.</a:t>
            </a:r>
          </a:p>
          <a:p>
            <a:pPr>
              <a:defRPr/>
            </a:pPr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8212" y="560834"/>
            <a:ext cx="1060450" cy="863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0312" y="560834"/>
            <a:ext cx="6840000" cy="779934"/>
          </a:xfrm>
          <a:ln w="57150">
            <a:solidFill>
              <a:schemeClr val="accent6">
                <a:lumMod val="75000"/>
              </a:schemeClr>
            </a:solidFill>
          </a:ln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>
              <a:defRPr/>
            </a:pPr>
            <a:r>
              <a:rPr lang="pt-BR" sz="2300" b="1" dirty="0" smtClean="0">
                <a:solidFill>
                  <a:schemeClr val="bg1"/>
                </a:solidFill>
              </a:rPr>
              <a:t>PRINCÍPIO</a:t>
            </a:r>
            <a:r>
              <a:rPr lang="pt-BR" sz="2000" b="1" dirty="0" smtClean="0">
                <a:solidFill>
                  <a:schemeClr val="bg1"/>
                </a:solidFill>
              </a:rPr>
              <a:t> </a:t>
            </a:r>
            <a:r>
              <a:rPr lang="pt-BR" sz="2300" b="1" dirty="0" smtClean="0">
                <a:solidFill>
                  <a:schemeClr val="bg1"/>
                </a:solidFill>
              </a:rPr>
              <a:t>INSTITUCIONAL</a:t>
            </a:r>
            <a:endParaRPr lang="pt-BR" sz="23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363246"/>
            <a:ext cx="7920000" cy="977521"/>
          </a:xfr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algn="ctr">
              <a:defRPr/>
            </a:pPr>
            <a:r>
              <a:rPr lang="pt-BR" sz="2000" dirty="0" smtClean="0">
                <a:solidFill>
                  <a:schemeClr val="bg1"/>
                </a:solidFill>
                <a:effectLst/>
              </a:rPr>
              <a:t>PRESTAÇÃO DE CONTAS – Movimentação Recursos ocorridos em 2019 e 2020</a:t>
            </a:r>
            <a:r>
              <a:rPr lang="pt-BR" sz="2400" dirty="0" smtClean="0"/>
              <a:t/>
            </a:r>
            <a:br>
              <a:rPr lang="pt-BR" sz="2400" dirty="0" smtClean="0"/>
            </a:br>
            <a:endParaRPr lang="pt-BR" sz="2400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9337" y="363246"/>
            <a:ext cx="1040113" cy="977521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4839029"/>
              </p:ext>
            </p:extLst>
          </p:nvPr>
        </p:nvGraphicFramePr>
        <p:xfrm>
          <a:off x="467544" y="1628800"/>
          <a:ext cx="828092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309693"/>
            <a:ext cx="1058863" cy="86360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0954355"/>
              </p:ext>
            </p:extLst>
          </p:nvPr>
        </p:nvGraphicFramePr>
        <p:xfrm>
          <a:off x="827584" y="293072"/>
          <a:ext cx="6840760" cy="6258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Planilha" r:id="rId4" imgW="4924569" imgH="4505258" progId="Excel.Sheet.12">
                  <p:embed/>
                </p:oleObj>
              </mc:Choice>
              <mc:Fallback>
                <p:oleObj name="Planilha" r:id="rId4" imgW="4924569" imgH="450525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27584" y="293072"/>
                        <a:ext cx="6840760" cy="62585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202915"/>
            <a:ext cx="1018890" cy="830998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Retângulo 6"/>
          <p:cNvSpPr/>
          <p:nvPr/>
        </p:nvSpPr>
        <p:spPr>
          <a:xfrm>
            <a:off x="540739" y="188914"/>
            <a:ext cx="6623549" cy="830997"/>
          </a:xfrm>
          <a:prstGeom prst="rect">
            <a:avLst/>
          </a:prstGeom>
          <a:solidFill>
            <a:srgbClr val="7FEFFB"/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pt-BR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Despesas total e por Natureza – </a:t>
            </a:r>
          </a:p>
          <a:p>
            <a:pPr algn="ctr">
              <a:defRPr/>
            </a:pPr>
            <a:r>
              <a:rPr lang="pt-BR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Anis 2020 </a:t>
            </a:r>
            <a:endParaRPr lang="pt-BR" sz="24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6036650"/>
              </p:ext>
            </p:extLst>
          </p:nvPr>
        </p:nvGraphicFramePr>
        <p:xfrm>
          <a:off x="540739" y="1556792"/>
          <a:ext cx="8146495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5219</TotalTime>
  <Words>113</Words>
  <Application>Microsoft Office PowerPoint</Application>
  <PresentationFormat>Apresentação na tela (4:3)</PresentationFormat>
  <Paragraphs>18</Paragraphs>
  <Slides>5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Arial</vt:lpstr>
      <vt:lpstr>Verdana</vt:lpstr>
      <vt:lpstr>Wingdings 2</vt:lpstr>
      <vt:lpstr>Fluxo</vt:lpstr>
      <vt:lpstr>Planilha</vt:lpstr>
      <vt:lpstr>                PRESTAÇÃO DE CONTAS   Anis 2020 </vt:lpstr>
      <vt:lpstr>PRINCÍPIO INSTITUCIONAL</vt:lpstr>
      <vt:lpstr>PRESTAÇÃO DE CONTAS – Movimentação Recursos ocorridos em 2019 e 2020 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PRESTAÇÃO DE CONTAS  ANIS 2019</dc:title>
  <dc:creator>Anamélia</dc:creator>
  <cp:lastModifiedBy>Anamélia</cp:lastModifiedBy>
  <cp:revision>82</cp:revision>
  <dcterms:created xsi:type="dcterms:W3CDTF">2020-02-27T00:47:28Z</dcterms:created>
  <dcterms:modified xsi:type="dcterms:W3CDTF">2021-03-25T11:53:16Z</dcterms:modified>
</cp:coreProperties>
</file>